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Lst>
  <p:sldSz cy="10287000" cx="18288000"/>
  <p:notesSz cx="6858000" cy="9144000"/>
  <p:embeddedFontLst>
    <p:embeddedFont>
      <p:font typeface="Halant"/>
      <p:bold r:id="rId14"/>
    </p:embeddedFont>
    <p:embeddedFont>
      <p:font typeface="Inter"/>
      <p:regular r:id="rId15"/>
      <p:bold r:id="rId16"/>
      <p:italic r:id="rId17"/>
      <p:boldItalic r:id="rId18"/>
    </p:embeddedFont>
    <p:embeddedFont>
      <p:font typeface="Inter Black"/>
      <p:bold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F50E8EA-4116-4542-A426-2341ABF25855}">
  <a:tblStyle styleId="{AF50E8EA-4116-4542-A426-2341ABF2585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lack-bold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5" Type="http://schemas.openxmlformats.org/officeDocument/2006/relationships/slideMaster" Target="slideMasters/slideMaster1.xml"/><Relationship Id="rId19" Type="http://schemas.openxmlformats.org/officeDocument/2006/relationships/font" Target="fonts/InterBlack-bold.fntdata"/><Relationship Id="rId6" Type="http://schemas.openxmlformats.org/officeDocument/2006/relationships/notesMaster" Target="notesMasters/notesMaster1.xml"/><Relationship Id="rId18" Type="http://schemas.openxmlformats.org/officeDocument/2006/relationships/font" Target="fonts/Inter-bold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2ffa516f821_1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g2ffa516f821_1_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2ffa516f821_1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g2ffa516f821_1_3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2ffa516f821_1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g2ffa516f821_1_5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2ffa516f821_1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g2ffa516f821_1_7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2ffa516f821_1_1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g2ffa516f821_1_10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2ffa516f821_1_1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g2ffa516f821_1_12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 name="Google Shape;13;p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11"/>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12"/>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0"/>
          <p:cNvSpPr/>
          <p:nvPr>
            <p:ph idx="2" type="pic"/>
          </p:nvPr>
        </p:nvSpPr>
        <p:spPr>
          <a:xfrm>
            <a:off x="1792288" y="612775"/>
            <a:ext cx="5486400" cy="4114800"/>
          </a:xfrm>
          <a:prstGeom prst="rect">
            <a:avLst/>
          </a:prstGeom>
          <a:noFill/>
          <a:ln>
            <a:noFill/>
          </a:ln>
        </p:spPr>
      </p:sp>
      <p:sp>
        <p:nvSpPr>
          <p:cNvPr id="64" name="Google Shape;64;p1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3"/>
          <p:cNvSpPr txBox="1"/>
          <p:nvPr/>
        </p:nvSpPr>
        <p:spPr>
          <a:xfrm>
            <a:off x="1122475" y="125750"/>
            <a:ext cx="14602500" cy="11388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7399">
                <a:solidFill>
                  <a:schemeClr val="dk1"/>
                </a:solidFill>
                <a:latin typeface="Halant"/>
                <a:ea typeface="Halant"/>
                <a:cs typeface="Halant"/>
                <a:sym typeface="Halant"/>
              </a:rPr>
              <a:t>California Intermountain Region</a:t>
            </a:r>
            <a:endParaRPr sz="300">
              <a:solidFill>
                <a:schemeClr val="dk1"/>
              </a:solidFill>
            </a:endParaRPr>
          </a:p>
        </p:txBody>
      </p:sp>
      <p:pic>
        <p:nvPicPr>
          <p:cNvPr id="85" name="Google Shape;85;p13"/>
          <p:cNvPicPr preferRelativeResize="0"/>
          <p:nvPr/>
        </p:nvPicPr>
        <p:blipFill>
          <a:blip r:embed="rId3">
            <a:alphaModFix/>
          </a:blip>
          <a:stretch>
            <a:fillRect/>
          </a:stretch>
        </p:blipFill>
        <p:spPr>
          <a:xfrm>
            <a:off x="2235900" y="1416950"/>
            <a:ext cx="13470853" cy="8386395"/>
          </a:xfrm>
          <a:prstGeom prst="rect">
            <a:avLst/>
          </a:prstGeom>
          <a:noFill/>
          <a:ln>
            <a:noFill/>
          </a:ln>
        </p:spPr>
      </p:pic>
      <p:sp>
        <p:nvSpPr>
          <p:cNvPr id="86" name="Google Shape;86;p13"/>
          <p:cNvSpPr txBox="1"/>
          <p:nvPr/>
        </p:nvSpPr>
        <p:spPr>
          <a:xfrm>
            <a:off x="2905775" y="3429000"/>
            <a:ext cx="4315500" cy="2678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1200"/>
              </a:spcBef>
              <a:spcAft>
                <a:spcPts val="0"/>
              </a:spcAft>
              <a:buNone/>
            </a:pPr>
            <a:r>
              <a:rPr lang="en-US" sz="1800">
                <a:latin typeface="Inter Black"/>
                <a:ea typeface="Inter Black"/>
                <a:cs typeface="Inter Black"/>
                <a:sym typeface="Inter Black"/>
              </a:rPr>
              <a:t>Major Tribes</a:t>
            </a:r>
            <a:endParaRPr sz="1800">
              <a:latin typeface="Inter Black"/>
              <a:ea typeface="Inter Black"/>
              <a:cs typeface="Inter Black"/>
              <a:sym typeface="Inter Black"/>
            </a:endParaRPr>
          </a:p>
          <a:p>
            <a:pPr indent="0" lvl="0" marL="0" rtl="0" algn="l">
              <a:lnSpc>
                <a:spcPct val="100000"/>
              </a:lnSpc>
              <a:spcBef>
                <a:spcPts val="1200"/>
              </a:spcBef>
              <a:spcAft>
                <a:spcPts val="0"/>
              </a:spcAft>
              <a:buNone/>
            </a:pPr>
            <a:r>
              <a:rPr lang="en-US">
                <a:latin typeface="Inter Black"/>
                <a:ea typeface="Inter Black"/>
                <a:cs typeface="Inter Black"/>
                <a:sym typeface="Inter Black"/>
              </a:rPr>
              <a:t>- Mojave</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rPr lang="en-US">
                <a:latin typeface="Inter Black"/>
                <a:ea typeface="Inter Black"/>
                <a:cs typeface="Inter Black"/>
                <a:sym typeface="Inter Black"/>
              </a:rPr>
              <a:t>- Modoc</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rPr lang="en-US">
                <a:latin typeface="Inter Black"/>
                <a:ea typeface="Inter Black"/>
                <a:cs typeface="Inter Black"/>
                <a:sym typeface="Inter Black"/>
              </a:rPr>
              <a:t>- Shoshone</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rPr lang="en-US">
                <a:latin typeface="Inter Black"/>
                <a:ea typeface="Inter Black"/>
                <a:cs typeface="Inter Black"/>
                <a:sym typeface="Inter Black"/>
              </a:rPr>
              <a:t>- Paiute</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rPr lang="en-US">
                <a:latin typeface="Inter Black"/>
                <a:ea typeface="Inter Black"/>
                <a:cs typeface="Inter Black"/>
                <a:sym typeface="Inter Black"/>
              </a:rPr>
              <a:t>- Ute</a:t>
            </a:r>
            <a:endParaRPr>
              <a:latin typeface="Inter Black"/>
              <a:ea typeface="Inter Black"/>
              <a:cs typeface="Inter Black"/>
              <a:sym typeface="Inter Black"/>
            </a:endParaRPr>
          </a:p>
          <a:p>
            <a:pPr indent="0" lvl="0" marL="0" rtl="0" algn="l">
              <a:lnSpc>
                <a:spcPct val="100000"/>
              </a:lnSpc>
              <a:spcBef>
                <a:spcPts val="1200"/>
              </a:spcBef>
              <a:spcAft>
                <a:spcPts val="1200"/>
              </a:spcAft>
              <a:buNone/>
            </a:pPr>
            <a:r>
              <a:rPr lang="en-US">
                <a:latin typeface="Inter Black"/>
                <a:ea typeface="Inter Black"/>
                <a:cs typeface="Inter Black"/>
                <a:sym typeface="Inter Black"/>
              </a:rPr>
              <a:t>- Washoe</a:t>
            </a:r>
            <a:endParaRPr>
              <a:latin typeface="Inter Black"/>
              <a:ea typeface="Inter Black"/>
              <a:cs typeface="Inter Black"/>
              <a:sym typeface="Inter Black"/>
            </a:endParaRPr>
          </a:p>
        </p:txBody>
      </p:sp>
      <p:sp>
        <p:nvSpPr>
          <p:cNvPr id="87" name="Google Shape;87;p13"/>
          <p:cNvSpPr txBox="1"/>
          <p:nvPr/>
        </p:nvSpPr>
        <p:spPr>
          <a:xfrm>
            <a:off x="1187050" y="7402925"/>
            <a:ext cx="3384900" cy="2555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latin typeface="Inter"/>
                <a:ea typeface="Inter"/>
                <a:cs typeface="Inter"/>
                <a:sym typeface="Inter"/>
              </a:rPr>
              <a:t>People in California Intermountain group had different types of houses, like single-family houses and big apartment-style buildings where many families lived together. They also had special buildings for ceremonies that could fit lots of people. The California tribes were famous for making beautiful baskets, having trade events, and practicing Kuksu and Toloache religion.</a:t>
            </a:r>
            <a:endParaRPr>
              <a:latin typeface="Inter"/>
              <a:ea typeface="Inter"/>
              <a:cs typeface="Inter"/>
              <a:sym typeface="Inter"/>
            </a:endParaRPr>
          </a:p>
        </p:txBody>
      </p:sp>
      <p:pic>
        <p:nvPicPr>
          <p:cNvPr id="88" name="Google Shape;88;p13"/>
          <p:cNvPicPr preferRelativeResize="0"/>
          <p:nvPr/>
        </p:nvPicPr>
        <p:blipFill>
          <a:blip r:embed="rId4">
            <a:alphaModFix/>
          </a:blip>
          <a:stretch>
            <a:fillRect/>
          </a:stretch>
        </p:blipFill>
        <p:spPr>
          <a:xfrm>
            <a:off x="15859146" y="9276550"/>
            <a:ext cx="2278625" cy="940175"/>
          </a:xfrm>
          <a:prstGeom prst="rect">
            <a:avLst/>
          </a:prstGeom>
          <a:noFill/>
          <a:ln>
            <a:noFill/>
          </a:ln>
        </p:spPr>
      </p:pic>
      <p:graphicFrame>
        <p:nvGraphicFramePr>
          <p:cNvPr id="89" name="Google Shape;89;p13"/>
          <p:cNvGraphicFramePr/>
          <p:nvPr/>
        </p:nvGraphicFramePr>
        <p:xfrm>
          <a:off x="14859313" y="4400400"/>
          <a:ext cx="3000000" cy="3000000"/>
        </p:xfrm>
        <a:graphic>
          <a:graphicData uri="http://schemas.openxmlformats.org/drawingml/2006/table">
            <a:tbl>
              <a:tblPr>
                <a:noFill/>
                <a:tableStyleId>{AF50E8EA-4116-4542-A426-2341ABF25855}</a:tableStyleId>
              </a:tblPr>
              <a:tblGrid>
                <a:gridCol w="1487925"/>
                <a:gridCol w="1790525"/>
              </a:tblGrid>
              <a:tr h="1170500">
                <a:tc>
                  <a:txBody>
                    <a:bodyPr/>
                    <a:lstStyle/>
                    <a:p>
                      <a:pPr indent="0" lvl="0" marL="0" rtl="0" algn="l">
                        <a:spcBef>
                          <a:spcPts val="0"/>
                        </a:spcBef>
                        <a:spcAft>
                          <a:spcPts val="0"/>
                        </a:spcAft>
                        <a:buNone/>
                      </a:pPr>
                      <a:r>
                        <a:rPr b="1" lang="en-US" sz="1600">
                          <a:latin typeface="Inter"/>
                          <a:ea typeface="Inter"/>
                          <a:cs typeface="Inter"/>
                          <a:sym typeface="Inter"/>
                        </a:rPr>
                        <a:t>Housing</a:t>
                      </a:r>
                      <a:endParaRPr b="1" sz="1600">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US" sz="1600">
                          <a:latin typeface="Inter"/>
                          <a:ea typeface="Inter"/>
                          <a:cs typeface="Inter"/>
                          <a:sym typeface="Inter"/>
                        </a:rPr>
                        <a:t>Wooden houses, often sheltering relating families </a:t>
                      </a:r>
                      <a:endParaRPr sz="16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1170500">
                <a:tc>
                  <a:txBody>
                    <a:bodyPr/>
                    <a:lstStyle/>
                    <a:p>
                      <a:pPr indent="0" lvl="0" marL="0" rtl="0" algn="l">
                        <a:spcBef>
                          <a:spcPts val="0"/>
                        </a:spcBef>
                        <a:spcAft>
                          <a:spcPts val="0"/>
                        </a:spcAft>
                        <a:buNone/>
                      </a:pPr>
                      <a:r>
                        <a:rPr b="1" lang="en-US" sz="1600">
                          <a:latin typeface="Inter"/>
                          <a:ea typeface="Inter"/>
                          <a:cs typeface="Inter"/>
                          <a:sym typeface="Inter"/>
                        </a:rPr>
                        <a:t>Goods Traded</a:t>
                      </a:r>
                      <a:endParaRPr b="1" sz="1600">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US" sz="1600">
                          <a:latin typeface="Inter"/>
                          <a:ea typeface="Inter"/>
                          <a:cs typeface="Inter"/>
                          <a:sym typeface="Inter"/>
                        </a:rPr>
                        <a:t>Hides, buffalo, robes </a:t>
                      </a:r>
                      <a:endParaRPr sz="16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1170500">
                <a:tc>
                  <a:txBody>
                    <a:bodyPr/>
                    <a:lstStyle/>
                    <a:p>
                      <a:pPr indent="0" lvl="0" marL="0" rtl="0" algn="l">
                        <a:spcBef>
                          <a:spcPts val="0"/>
                        </a:spcBef>
                        <a:spcAft>
                          <a:spcPts val="0"/>
                        </a:spcAft>
                        <a:buNone/>
                      </a:pPr>
                      <a:r>
                        <a:rPr b="1" lang="en-US" sz="1600">
                          <a:latin typeface="Inter"/>
                          <a:ea typeface="Inter"/>
                          <a:cs typeface="Inter"/>
                          <a:sym typeface="Inter"/>
                        </a:rPr>
                        <a:t>Food Supply</a:t>
                      </a:r>
                      <a:endParaRPr b="1" sz="1600">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US" sz="1600">
                          <a:latin typeface="Inter"/>
                          <a:ea typeface="Inter"/>
                          <a:cs typeface="Inter"/>
                          <a:sym typeface="Inter"/>
                        </a:rPr>
                        <a:t>Wild plants, fish, deer, rabbits, birds</a:t>
                      </a:r>
                      <a:endParaRPr sz="16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1170500">
                <a:tc>
                  <a:txBody>
                    <a:bodyPr/>
                    <a:lstStyle/>
                    <a:p>
                      <a:pPr indent="0" lvl="0" marL="0" rtl="0" algn="l">
                        <a:spcBef>
                          <a:spcPts val="0"/>
                        </a:spcBef>
                        <a:spcAft>
                          <a:spcPts val="0"/>
                        </a:spcAft>
                        <a:buNone/>
                      </a:pPr>
                      <a:r>
                        <a:rPr b="1" lang="en-US" sz="1600">
                          <a:latin typeface="Inter"/>
                          <a:ea typeface="Inter"/>
                          <a:cs typeface="Inter"/>
                          <a:sym typeface="Inter"/>
                        </a:rPr>
                        <a:t>Clothing</a:t>
                      </a:r>
                      <a:endParaRPr b="1" sz="1600">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US" sz="1600">
                          <a:latin typeface="Inter"/>
                          <a:ea typeface="Inter"/>
                          <a:cs typeface="Inter"/>
                          <a:sym typeface="Inter"/>
                        </a:rPr>
                        <a:t>Animal skins, loincloths, feathers, beads, shells</a:t>
                      </a:r>
                      <a:endParaRPr sz="16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pic>
        <p:nvPicPr>
          <p:cNvPr id="94" name="Google Shape;94;p14"/>
          <p:cNvPicPr preferRelativeResize="0"/>
          <p:nvPr/>
        </p:nvPicPr>
        <p:blipFill>
          <a:blip r:embed="rId3">
            <a:alphaModFix/>
          </a:blip>
          <a:stretch>
            <a:fillRect/>
          </a:stretch>
        </p:blipFill>
        <p:spPr>
          <a:xfrm>
            <a:off x="2235900" y="1416950"/>
            <a:ext cx="13566500" cy="8386401"/>
          </a:xfrm>
          <a:prstGeom prst="rect">
            <a:avLst/>
          </a:prstGeom>
          <a:noFill/>
          <a:ln>
            <a:noFill/>
          </a:ln>
        </p:spPr>
      </p:pic>
      <p:sp>
        <p:nvSpPr>
          <p:cNvPr id="95" name="Google Shape;95;p14"/>
          <p:cNvSpPr txBox="1"/>
          <p:nvPr/>
        </p:nvSpPr>
        <p:spPr>
          <a:xfrm>
            <a:off x="1122475" y="125750"/>
            <a:ext cx="14602500" cy="1138800"/>
          </a:xfrm>
          <a:prstGeom prst="rect">
            <a:avLst/>
          </a:prstGeom>
          <a:noFill/>
          <a:ln>
            <a:noFill/>
          </a:ln>
        </p:spPr>
        <p:txBody>
          <a:bodyPr anchorCtr="0" anchor="t" bIns="0" lIns="0" spcFirstLastPara="1" rIns="0" wrap="square" tIns="0">
            <a:spAutoFit/>
          </a:bodyPr>
          <a:lstStyle/>
          <a:p>
            <a:pPr indent="0" lvl="0" marL="0" marR="0" rtl="0" algn="l">
              <a:lnSpc>
                <a:spcPct val="140004"/>
              </a:lnSpc>
              <a:spcBef>
                <a:spcPts val="0"/>
              </a:spcBef>
              <a:spcAft>
                <a:spcPts val="0"/>
              </a:spcAft>
              <a:buNone/>
            </a:pPr>
            <a:r>
              <a:rPr b="1" lang="en-US" sz="7399">
                <a:solidFill>
                  <a:schemeClr val="dk1"/>
                </a:solidFill>
                <a:latin typeface="Halant"/>
                <a:ea typeface="Halant"/>
                <a:cs typeface="Halant"/>
                <a:sym typeface="Halant"/>
              </a:rPr>
              <a:t>Northwestern Coast Group</a:t>
            </a:r>
            <a:endParaRPr sz="300">
              <a:solidFill>
                <a:schemeClr val="dk1"/>
              </a:solidFill>
            </a:endParaRPr>
          </a:p>
        </p:txBody>
      </p:sp>
      <p:sp>
        <p:nvSpPr>
          <p:cNvPr id="96" name="Google Shape;96;p14"/>
          <p:cNvSpPr txBox="1"/>
          <p:nvPr/>
        </p:nvSpPr>
        <p:spPr>
          <a:xfrm>
            <a:off x="2905775" y="3429000"/>
            <a:ext cx="4315500" cy="34170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1200"/>
              </a:spcBef>
              <a:spcAft>
                <a:spcPts val="0"/>
              </a:spcAft>
              <a:buNone/>
            </a:pPr>
            <a:r>
              <a:rPr lang="en-US" sz="1800">
                <a:latin typeface="Inter Black"/>
                <a:ea typeface="Inter Black"/>
                <a:cs typeface="Inter Black"/>
                <a:sym typeface="Inter Black"/>
              </a:rPr>
              <a:t>Major Tribes</a:t>
            </a:r>
            <a:endParaRPr sz="1800">
              <a:latin typeface="Inter Black"/>
              <a:ea typeface="Inter Black"/>
              <a:cs typeface="Inter Black"/>
              <a:sym typeface="Inter Black"/>
            </a:endParaRPr>
          </a:p>
          <a:p>
            <a:pPr indent="0" lvl="0" marL="0" rtl="0" algn="l">
              <a:lnSpc>
                <a:spcPct val="100000"/>
              </a:lnSpc>
              <a:spcBef>
                <a:spcPts val="1200"/>
              </a:spcBef>
              <a:spcAft>
                <a:spcPts val="0"/>
              </a:spcAft>
              <a:buNone/>
            </a:pPr>
            <a:r>
              <a:rPr lang="en-US">
                <a:latin typeface="Inter Black"/>
                <a:ea typeface="Inter Black"/>
                <a:cs typeface="Inter Black"/>
                <a:sym typeface="Inter Black"/>
              </a:rPr>
              <a:t>- Tillamook</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rPr lang="en-US">
                <a:latin typeface="Inter Black"/>
                <a:ea typeface="Inter Black"/>
                <a:cs typeface="Inter Black"/>
                <a:sym typeface="Inter Black"/>
              </a:rPr>
              <a:t>- Haida</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rPr lang="en-US">
                <a:latin typeface="Inter Black"/>
                <a:ea typeface="Inter Black"/>
                <a:cs typeface="Inter Black"/>
                <a:sym typeface="Inter Black"/>
              </a:rPr>
              <a:t>- Willapa</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rPr lang="en-US">
                <a:latin typeface="Inter Black"/>
                <a:ea typeface="Inter Black"/>
                <a:cs typeface="Inter Black"/>
                <a:sym typeface="Inter Black"/>
              </a:rPr>
              <a:t>- Tsimshian </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rPr lang="en-US">
                <a:latin typeface="Inter Black"/>
                <a:ea typeface="Inter Black"/>
                <a:cs typeface="Inter Black"/>
                <a:sym typeface="Inter Black"/>
              </a:rPr>
              <a:t>- Chinook</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rPr lang="en-US">
                <a:latin typeface="Inter Black"/>
                <a:ea typeface="Inter Black"/>
                <a:cs typeface="Inter Black"/>
                <a:sym typeface="Inter Black"/>
              </a:rPr>
              <a:t>- Makah</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t/>
            </a:r>
            <a:endParaRPr>
              <a:latin typeface="Inter Black"/>
              <a:ea typeface="Inter Black"/>
              <a:cs typeface="Inter Black"/>
              <a:sym typeface="Inter Black"/>
            </a:endParaRPr>
          </a:p>
          <a:p>
            <a:pPr indent="0" lvl="0" marL="0" rtl="0" algn="l">
              <a:lnSpc>
                <a:spcPct val="100000"/>
              </a:lnSpc>
              <a:spcBef>
                <a:spcPts val="1200"/>
              </a:spcBef>
              <a:spcAft>
                <a:spcPts val="1200"/>
              </a:spcAft>
              <a:buNone/>
            </a:pPr>
            <a:r>
              <a:t/>
            </a:r>
            <a:endParaRPr>
              <a:latin typeface="Inter Black"/>
              <a:ea typeface="Inter Black"/>
              <a:cs typeface="Inter Black"/>
              <a:sym typeface="Inter Black"/>
            </a:endParaRPr>
          </a:p>
        </p:txBody>
      </p:sp>
      <p:sp>
        <p:nvSpPr>
          <p:cNvPr id="97" name="Google Shape;97;p14"/>
          <p:cNvSpPr txBox="1"/>
          <p:nvPr/>
        </p:nvSpPr>
        <p:spPr>
          <a:xfrm>
            <a:off x="1187050" y="7402925"/>
            <a:ext cx="3384900" cy="1908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latin typeface="Inter"/>
                <a:ea typeface="Inter"/>
                <a:cs typeface="Inter"/>
                <a:sym typeface="Inter"/>
              </a:rPr>
              <a:t>Many groups in the </a:t>
            </a:r>
            <a:r>
              <a:rPr lang="en-US">
                <a:latin typeface="Inter"/>
                <a:ea typeface="Inter"/>
                <a:cs typeface="Inter"/>
                <a:sym typeface="Inter"/>
              </a:rPr>
              <a:t>Northwestern</a:t>
            </a:r>
            <a:r>
              <a:rPr lang="en-US">
                <a:latin typeface="Inter"/>
                <a:ea typeface="Inter"/>
                <a:cs typeface="Inter"/>
                <a:sym typeface="Inter"/>
              </a:rPr>
              <a:t> Coast group built villages by rivers or the ocean. Each village had its own land in the mountains for getting food. Houses were big, made of wood, and many people from the same family lived together in one rectilinear house.</a:t>
            </a:r>
            <a:endParaRPr>
              <a:latin typeface="Inter"/>
              <a:ea typeface="Inter"/>
              <a:cs typeface="Inter"/>
              <a:sym typeface="Inter"/>
            </a:endParaRPr>
          </a:p>
        </p:txBody>
      </p:sp>
      <p:cxnSp>
        <p:nvCxnSpPr>
          <p:cNvPr id="98" name="Google Shape;98;p14"/>
          <p:cNvCxnSpPr/>
          <p:nvPr/>
        </p:nvCxnSpPr>
        <p:spPr>
          <a:xfrm rot="10800000">
            <a:off x="3227900" y="2526150"/>
            <a:ext cx="308700" cy="954300"/>
          </a:xfrm>
          <a:prstGeom prst="straightConnector1">
            <a:avLst/>
          </a:prstGeom>
          <a:noFill/>
          <a:ln cap="flat" cmpd="sng" w="28575">
            <a:solidFill>
              <a:schemeClr val="dk1"/>
            </a:solidFill>
            <a:prstDash val="solid"/>
            <a:round/>
            <a:headEnd len="med" w="med" type="none"/>
            <a:tailEnd len="med" w="med" type="triangle"/>
          </a:ln>
        </p:spPr>
      </p:cxnSp>
      <p:graphicFrame>
        <p:nvGraphicFramePr>
          <p:cNvPr id="99" name="Google Shape;99;p14"/>
          <p:cNvGraphicFramePr/>
          <p:nvPr/>
        </p:nvGraphicFramePr>
        <p:xfrm>
          <a:off x="14877638" y="4577175"/>
          <a:ext cx="3000000" cy="3000000"/>
        </p:xfrm>
        <a:graphic>
          <a:graphicData uri="http://schemas.openxmlformats.org/drawingml/2006/table">
            <a:tbl>
              <a:tblPr>
                <a:noFill/>
                <a:tableStyleId>{AF50E8EA-4116-4542-A426-2341ABF25855}</a:tableStyleId>
              </a:tblPr>
              <a:tblGrid>
                <a:gridCol w="1487925"/>
                <a:gridCol w="1790525"/>
              </a:tblGrid>
              <a:tr h="1170500">
                <a:tc>
                  <a:txBody>
                    <a:bodyPr/>
                    <a:lstStyle/>
                    <a:p>
                      <a:pPr indent="0" lvl="0" marL="0" rtl="0" algn="l">
                        <a:spcBef>
                          <a:spcPts val="0"/>
                        </a:spcBef>
                        <a:spcAft>
                          <a:spcPts val="0"/>
                        </a:spcAft>
                        <a:buNone/>
                      </a:pPr>
                      <a:r>
                        <a:rPr b="1" lang="en-US" sz="1600">
                          <a:latin typeface="Inter"/>
                          <a:ea typeface="Inter"/>
                          <a:cs typeface="Inter"/>
                          <a:sym typeface="Inter"/>
                        </a:rPr>
                        <a:t>Housing</a:t>
                      </a:r>
                      <a:endParaRPr b="1" sz="1600">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US" sz="1600">
                          <a:latin typeface="Inter"/>
                          <a:ea typeface="Inter"/>
                          <a:cs typeface="Inter"/>
                          <a:sym typeface="Inter"/>
                        </a:rPr>
                        <a:t>Longhouses</a:t>
                      </a:r>
                      <a:r>
                        <a:rPr lang="en-US" sz="1600">
                          <a:latin typeface="Inter"/>
                          <a:ea typeface="Inter"/>
                          <a:cs typeface="Inter"/>
                          <a:sym typeface="Inter"/>
                        </a:rPr>
                        <a:t>, plank houses</a:t>
                      </a:r>
                      <a:endParaRPr sz="16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1170500">
                <a:tc>
                  <a:txBody>
                    <a:bodyPr/>
                    <a:lstStyle/>
                    <a:p>
                      <a:pPr indent="0" lvl="0" marL="0" rtl="0" algn="l">
                        <a:spcBef>
                          <a:spcPts val="0"/>
                        </a:spcBef>
                        <a:spcAft>
                          <a:spcPts val="0"/>
                        </a:spcAft>
                        <a:buNone/>
                      </a:pPr>
                      <a:r>
                        <a:rPr b="1" lang="en-US" sz="1600">
                          <a:latin typeface="Inter"/>
                          <a:ea typeface="Inter"/>
                          <a:cs typeface="Inter"/>
                          <a:sym typeface="Inter"/>
                        </a:rPr>
                        <a:t>Goods Traded</a:t>
                      </a:r>
                      <a:endParaRPr b="1" sz="1600">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US" sz="1600">
                          <a:latin typeface="Inter"/>
                          <a:ea typeface="Inter"/>
                          <a:cs typeface="Inter"/>
                          <a:sym typeface="Inter"/>
                        </a:rPr>
                        <a:t>Fish oil </a:t>
                      </a:r>
                      <a:endParaRPr sz="16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1170500">
                <a:tc>
                  <a:txBody>
                    <a:bodyPr/>
                    <a:lstStyle/>
                    <a:p>
                      <a:pPr indent="0" lvl="0" marL="0" rtl="0" algn="l">
                        <a:spcBef>
                          <a:spcPts val="0"/>
                        </a:spcBef>
                        <a:spcAft>
                          <a:spcPts val="0"/>
                        </a:spcAft>
                        <a:buNone/>
                      </a:pPr>
                      <a:r>
                        <a:rPr b="1" lang="en-US" sz="1600">
                          <a:latin typeface="Inter"/>
                          <a:ea typeface="Inter"/>
                          <a:cs typeface="Inter"/>
                          <a:sym typeface="Inter"/>
                        </a:rPr>
                        <a:t>Food Supply</a:t>
                      </a:r>
                      <a:endParaRPr b="1" sz="1600">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US" sz="1600">
                          <a:latin typeface="Inter"/>
                          <a:ea typeface="Inter"/>
                          <a:cs typeface="Inter"/>
                          <a:sym typeface="Inter"/>
                        </a:rPr>
                        <a:t>Plants, berries, deer, elk, bear, salmon, seals, whales </a:t>
                      </a:r>
                      <a:endParaRPr sz="16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1170500">
                <a:tc>
                  <a:txBody>
                    <a:bodyPr/>
                    <a:lstStyle/>
                    <a:p>
                      <a:pPr indent="0" lvl="0" marL="0" rtl="0" algn="l">
                        <a:spcBef>
                          <a:spcPts val="0"/>
                        </a:spcBef>
                        <a:spcAft>
                          <a:spcPts val="0"/>
                        </a:spcAft>
                        <a:buNone/>
                      </a:pPr>
                      <a:r>
                        <a:rPr b="1" lang="en-US" sz="1600">
                          <a:latin typeface="Inter"/>
                          <a:ea typeface="Inter"/>
                          <a:cs typeface="Inter"/>
                          <a:sym typeface="Inter"/>
                        </a:rPr>
                        <a:t>Clothing</a:t>
                      </a:r>
                      <a:endParaRPr b="1" sz="1600">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US" sz="1600">
                          <a:latin typeface="Inter"/>
                          <a:ea typeface="Inter"/>
                          <a:cs typeface="Inter"/>
                          <a:sym typeface="Inter"/>
                        </a:rPr>
                        <a:t>Animal skins, blankets, waterproof hats</a:t>
                      </a:r>
                      <a:endParaRPr sz="16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pic>
        <p:nvPicPr>
          <p:cNvPr id="104" name="Google Shape;104;p15"/>
          <p:cNvPicPr preferRelativeResize="0"/>
          <p:nvPr/>
        </p:nvPicPr>
        <p:blipFill>
          <a:blip r:embed="rId3">
            <a:alphaModFix/>
          </a:blip>
          <a:stretch>
            <a:fillRect/>
          </a:stretch>
        </p:blipFill>
        <p:spPr>
          <a:xfrm>
            <a:off x="2163400" y="1358788"/>
            <a:ext cx="13711483" cy="8502726"/>
          </a:xfrm>
          <a:prstGeom prst="rect">
            <a:avLst/>
          </a:prstGeom>
          <a:noFill/>
          <a:ln>
            <a:noFill/>
          </a:ln>
        </p:spPr>
      </p:pic>
      <p:sp>
        <p:nvSpPr>
          <p:cNvPr id="105" name="Google Shape;105;p15"/>
          <p:cNvSpPr txBox="1"/>
          <p:nvPr/>
        </p:nvSpPr>
        <p:spPr>
          <a:xfrm>
            <a:off x="1122475" y="125750"/>
            <a:ext cx="14602500" cy="1138800"/>
          </a:xfrm>
          <a:prstGeom prst="rect">
            <a:avLst/>
          </a:prstGeom>
          <a:noFill/>
          <a:ln>
            <a:noFill/>
          </a:ln>
        </p:spPr>
        <p:txBody>
          <a:bodyPr anchorCtr="0" anchor="t" bIns="0" lIns="0" spcFirstLastPara="1" rIns="0" wrap="square" tIns="0">
            <a:spAutoFit/>
          </a:bodyPr>
          <a:lstStyle/>
          <a:p>
            <a:pPr indent="0" lvl="0" marL="0" marR="0" rtl="0" algn="l">
              <a:lnSpc>
                <a:spcPct val="140004"/>
              </a:lnSpc>
              <a:spcBef>
                <a:spcPts val="0"/>
              </a:spcBef>
              <a:spcAft>
                <a:spcPts val="0"/>
              </a:spcAft>
              <a:buNone/>
            </a:pPr>
            <a:r>
              <a:rPr b="1" lang="en-US" sz="7399">
                <a:solidFill>
                  <a:schemeClr val="dk1"/>
                </a:solidFill>
                <a:latin typeface="Halant"/>
                <a:ea typeface="Halant"/>
                <a:cs typeface="Halant"/>
                <a:sym typeface="Halant"/>
              </a:rPr>
              <a:t>The Plateau Group</a:t>
            </a:r>
            <a:endParaRPr sz="300">
              <a:solidFill>
                <a:schemeClr val="dk1"/>
              </a:solidFill>
            </a:endParaRPr>
          </a:p>
        </p:txBody>
      </p:sp>
      <p:sp>
        <p:nvSpPr>
          <p:cNvPr id="106" name="Google Shape;106;p15"/>
          <p:cNvSpPr txBox="1"/>
          <p:nvPr/>
        </p:nvSpPr>
        <p:spPr>
          <a:xfrm>
            <a:off x="2905775" y="3429000"/>
            <a:ext cx="4315500" cy="34170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1200"/>
              </a:spcBef>
              <a:spcAft>
                <a:spcPts val="0"/>
              </a:spcAft>
              <a:buNone/>
            </a:pPr>
            <a:r>
              <a:rPr lang="en-US" sz="1800">
                <a:latin typeface="Inter Black"/>
                <a:ea typeface="Inter Black"/>
                <a:cs typeface="Inter Black"/>
                <a:sym typeface="Inter Black"/>
              </a:rPr>
              <a:t>Major Tribes</a:t>
            </a:r>
            <a:endParaRPr sz="1800">
              <a:latin typeface="Inter Black"/>
              <a:ea typeface="Inter Black"/>
              <a:cs typeface="Inter Black"/>
              <a:sym typeface="Inter Black"/>
            </a:endParaRPr>
          </a:p>
          <a:p>
            <a:pPr indent="0" lvl="0" marL="0" rtl="0" algn="l">
              <a:lnSpc>
                <a:spcPct val="100000"/>
              </a:lnSpc>
              <a:spcBef>
                <a:spcPts val="1200"/>
              </a:spcBef>
              <a:spcAft>
                <a:spcPts val="0"/>
              </a:spcAft>
              <a:buNone/>
            </a:pPr>
            <a:r>
              <a:rPr lang="en-US">
                <a:latin typeface="Inter Black"/>
                <a:ea typeface="Inter Black"/>
                <a:cs typeface="Inter Black"/>
                <a:sym typeface="Inter Black"/>
              </a:rPr>
              <a:t>- Yakama</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rPr lang="en-US">
                <a:latin typeface="Inter Black"/>
                <a:ea typeface="Inter Black"/>
                <a:cs typeface="Inter Black"/>
                <a:sym typeface="Inter Black"/>
              </a:rPr>
              <a:t>- Umatilla</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rPr lang="en-US">
                <a:latin typeface="Inter Black"/>
                <a:ea typeface="Inter Black"/>
                <a:cs typeface="Inter Black"/>
                <a:sym typeface="Inter Black"/>
              </a:rPr>
              <a:t>- Nez Perce</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rPr lang="en-US">
                <a:latin typeface="Inter Black"/>
                <a:ea typeface="Inter Black"/>
                <a:cs typeface="Inter Black"/>
                <a:sym typeface="Inter Black"/>
              </a:rPr>
              <a:t>- Flathead</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rPr lang="en-US">
                <a:latin typeface="Inter Black"/>
                <a:ea typeface="Inter Black"/>
                <a:cs typeface="Inter Black"/>
                <a:sym typeface="Inter Black"/>
              </a:rPr>
              <a:t>- Spokane</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rPr lang="en-US">
                <a:latin typeface="Inter Black"/>
                <a:ea typeface="Inter Black"/>
                <a:cs typeface="Inter Black"/>
                <a:sym typeface="Inter Black"/>
              </a:rPr>
              <a:t>- Wallawalla</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t/>
            </a:r>
            <a:endParaRPr>
              <a:latin typeface="Inter Black"/>
              <a:ea typeface="Inter Black"/>
              <a:cs typeface="Inter Black"/>
              <a:sym typeface="Inter Black"/>
            </a:endParaRPr>
          </a:p>
          <a:p>
            <a:pPr indent="0" lvl="0" marL="0" rtl="0" algn="l">
              <a:lnSpc>
                <a:spcPct val="100000"/>
              </a:lnSpc>
              <a:spcBef>
                <a:spcPts val="1200"/>
              </a:spcBef>
              <a:spcAft>
                <a:spcPts val="1200"/>
              </a:spcAft>
              <a:buNone/>
            </a:pPr>
            <a:r>
              <a:t/>
            </a:r>
            <a:endParaRPr>
              <a:latin typeface="Inter Black"/>
              <a:ea typeface="Inter Black"/>
              <a:cs typeface="Inter Black"/>
              <a:sym typeface="Inter Black"/>
            </a:endParaRPr>
          </a:p>
        </p:txBody>
      </p:sp>
      <p:sp>
        <p:nvSpPr>
          <p:cNvPr id="107" name="Google Shape;107;p15"/>
          <p:cNvSpPr txBox="1"/>
          <p:nvPr/>
        </p:nvSpPr>
        <p:spPr>
          <a:xfrm>
            <a:off x="1187050" y="7402925"/>
            <a:ext cx="3384900" cy="2339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latin typeface="Inter"/>
                <a:ea typeface="Inter"/>
                <a:cs typeface="Inter"/>
                <a:sym typeface="Inter"/>
              </a:rPr>
              <a:t>Plateau groups were good at hunting and gathering. They caught fish and hunted animals, and they also gathered wild plants like camas. They lived in villages by rivers but went to the mountains to find more food when the weather was good. Later, when they got horses, some groups started hunting buffalo and moving around more.</a:t>
            </a:r>
            <a:endParaRPr>
              <a:latin typeface="Inter"/>
              <a:ea typeface="Inter"/>
              <a:cs typeface="Inter"/>
              <a:sym typeface="Inter"/>
            </a:endParaRPr>
          </a:p>
        </p:txBody>
      </p:sp>
      <p:cxnSp>
        <p:nvCxnSpPr>
          <p:cNvPr id="108" name="Google Shape;108;p15"/>
          <p:cNvCxnSpPr/>
          <p:nvPr/>
        </p:nvCxnSpPr>
        <p:spPr>
          <a:xfrm flipH="1" rot="10800000">
            <a:off x="3536600" y="2540250"/>
            <a:ext cx="463200" cy="940200"/>
          </a:xfrm>
          <a:prstGeom prst="straightConnector1">
            <a:avLst/>
          </a:prstGeom>
          <a:noFill/>
          <a:ln cap="flat" cmpd="sng" w="28575">
            <a:solidFill>
              <a:schemeClr val="dk1"/>
            </a:solidFill>
            <a:prstDash val="solid"/>
            <a:round/>
            <a:headEnd len="med" w="med" type="none"/>
            <a:tailEnd len="med" w="med" type="triangle"/>
          </a:ln>
        </p:spPr>
      </p:cxnSp>
      <p:graphicFrame>
        <p:nvGraphicFramePr>
          <p:cNvPr id="109" name="Google Shape;109;p15"/>
          <p:cNvGraphicFramePr/>
          <p:nvPr/>
        </p:nvGraphicFramePr>
        <p:xfrm>
          <a:off x="14865463" y="4565000"/>
          <a:ext cx="3000000" cy="3000000"/>
        </p:xfrm>
        <a:graphic>
          <a:graphicData uri="http://schemas.openxmlformats.org/drawingml/2006/table">
            <a:tbl>
              <a:tblPr>
                <a:noFill/>
                <a:tableStyleId>{AF50E8EA-4116-4542-A426-2341ABF25855}</a:tableStyleId>
              </a:tblPr>
              <a:tblGrid>
                <a:gridCol w="1487925"/>
                <a:gridCol w="1790525"/>
              </a:tblGrid>
              <a:tr h="1170500">
                <a:tc>
                  <a:txBody>
                    <a:bodyPr/>
                    <a:lstStyle/>
                    <a:p>
                      <a:pPr indent="0" lvl="0" marL="0" rtl="0" algn="l">
                        <a:spcBef>
                          <a:spcPts val="0"/>
                        </a:spcBef>
                        <a:spcAft>
                          <a:spcPts val="0"/>
                        </a:spcAft>
                        <a:buNone/>
                      </a:pPr>
                      <a:r>
                        <a:rPr b="1" lang="en-US" sz="1600">
                          <a:latin typeface="Inter"/>
                          <a:ea typeface="Inter"/>
                          <a:cs typeface="Inter"/>
                          <a:sym typeface="Inter"/>
                        </a:rPr>
                        <a:t>Housing</a:t>
                      </a:r>
                      <a:endParaRPr b="1" sz="1600">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US" sz="1600">
                          <a:latin typeface="Inter"/>
                          <a:ea typeface="Inter"/>
                          <a:cs typeface="Inter"/>
                          <a:sym typeface="Inter"/>
                        </a:rPr>
                        <a:t>Earth lodges, teepees, wickiups</a:t>
                      </a:r>
                      <a:endParaRPr sz="16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1170500">
                <a:tc>
                  <a:txBody>
                    <a:bodyPr/>
                    <a:lstStyle/>
                    <a:p>
                      <a:pPr indent="0" lvl="0" marL="0" rtl="0" algn="l">
                        <a:spcBef>
                          <a:spcPts val="0"/>
                        </a:spcBef>
                        <a:spcAft>
                          <a:spcPts val="0"/>
                        </a:spcAft>
                        <a:buNone/>
                      </a:pPr>
                      <a:r>
                        <a:rPr b="1" lang="en-US" sz="1600">
                          <a:latin typeface="Inter"/>
                          <a:ea typeface="Inter"/>
                          <a:cs typeface="Inter"/>
                          <a:sym typeface="Inter"/>
                        </a:rPr>
                        <a:t>Goods Traded</a:t>
                      </a:r>
                      <a:endParaRPr b="1" sz="1600">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US" sz="1600">
                          <a:latin typeface="Inter"/>
                          <a:ea typeface="Inter"/>
                          <a:cs typeface="Inter"/>
                          <a:sym typeface="Inter"/>
                        </a:rPr>
                        <a:t>Horses, tools, crafts </a:t>
                      </a:r>
                      <a:endParaRPr sz="16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1170500">
                <a:tc>
                  <a:txBody>
                    <a:bodyPr/>
                    <a:lstStyle/>
                    <a:p>
                      <a:pPr indent="0" lvl="0" marL="0" rtl="0" algn="l">
                        <a:spcBef>
                          <a:spcPts val="0"/>
                        </a:spcBef>
                        <a:spcAft>
                          <a:spcPts val="0"/>
                        </a:spcAft>
                        <a:buNone/>
                      </a:pPr>
                      <a:r>
                        <a:rPr b="1" lang="en-US" sz="1600">
                          <a:latin typeface="Inter"/>
                          <a:ea typeface="Inter"/>
                          <a:cs typeface="Inter"/>
                          <a:sym typeface="Inter"/>
                        </a:rPr>
                        <a:t>Food Supply</a:t>
                      </a:r>
                      <a:endParaRPr b="1" sz="1600">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US" sz="1600">
                          <a:latin typeface="Inter"/>
                          <a:ea typeface="Inter"/>
                          <a:cs typeface="Inter"/>
                          <a:sym typeface="Inter"/>
                        </a:rPr>
                        <a:t>Salmon, deer, elk, bighorn sheep, plants, nuts, berries </a:t>
                      </a:r>
                      <a:endParaRPr sz="16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1170500">
                <a:tc>
                  <a:txBody>
                    <a:bodyPr/>
                    <a:lstStyle/>
                    <a:p>
                      <a:pPr indent="0" lvl="0" marL="0" rtl="0" algn="l">
                        <a:spcBef>
                          <a:spcPts val="0"/>
                        </a:spcBef>
                        <a:spcAft>
                          <a:spcPts val="0"/>
                        </a:spcAft>
                        <a:buNone/>
                      </a:pPr>
                      <a:r>
                        <a:rPr b="1" lang="en-US" sz="1600">
                          <a:latin typeface="Inter"/>
                          <a:ea typeface="Inter"/>
                          <a:cs typeface="Inter"/>
                          <a:sym typeface="Inter"/>
                        </a:rPr>
                        <a:t>Clothing</a:t>
                      </a:r>
                      <a:endParaRPr b="1" sz="1600">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US" sz="1600">
                          <a:latin typeface="Inter"/>
                          <a:ea typeface="Inter"/>
                          <a:cs typeface="Inter"/>
                          <a:sym typeface="Inter"/>
                        </a:rPr>
                        <a:t>Animal skins, robes, feathered </a:t>
                      </a:r>
                      <a:r>
                        <a:rPr lang="en-US" sz="1600">
                          <a:latin typeface="Inter"/>
                          <a:ea typeface="Inter"/>
                          <a:cs typeface="Inter"/>
                          <a:sym typeface="Inter"/>
                        </a:rPr>
                        <a:t>headdresses</a:t>
                      </a:r>
                      <a:r>
                        <a:rPr lang="en-US" sz="1600">
                          <a:latin typeface="Inter"/>
                          <a:ea typeface="Inter"/>
                          <a:cs typeface="Inter"/>
                          <a:sym typeface="Inter"/>
                        </a:rPr>
                        <a:t> </a:t>
                      </a:r>
                      <a:endParaRPr sz="16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pic>
        <p:nvPicPr>
          <p:cNvPr id="114" name="Google Shape;114;p16"/>
          <p:cNvPicPr preferRelativeResize="0"/>
          <p:nvPr/>
        </p:nvPicPr>
        <p:blipFill>
          <a:blip r:embed="rId3">
            <a:alphaModFix/>
          </a:blip>
          <a:stretch>
            <a:fillRect/>
          </a:stretch>
        </p:blipFill>
        <p:spPr>
          <a:xfrm>
            <a:off x="2163400" y="1264550"/>
            <a:ext cx="13865523" cy="8856999"/>
          </a:xfrm>
          <a:prstGeom prst="rect">
            <a:avLst/>
          </a:prstGeom>
          <a:noFill/>
          <a:ln>
            <a:noFill/>
          </a:ln>
        </p:spPr>
      </p:pic>
      <p:sp>
        <p:nvSpPr>
          <p:cNvPr id="115" name="Google Shape;115;p16"/>
          <p:cNvSpPr txBox="1"/>
          <p:nvPr/>
        </p:nvSpPr>
        <p:spPr>
          <a:xfrm>
            <a:off x="1122475" y="125750"/>
            <a:ext cx="14602500" cy="1138800"/>
          </a:xfrm>
          <a:prstGeom prst="rect">
            <a:avLst/>
          </a:prstGeom>
          <a:noFill/>
          <a:ln>
            <a:noFill/>
          </a:ln>
        </p:spPr>
        <p:txBody>
          <a:bodyPr anchorCtr="0" anchor="t" bIns="0" lIns="0" spcFirstLastPara="1" rIns="0" wrap="square" tIns="0">
            <a:spAutoFit/>
          </a:bodyPr>
          <a:lstStyle/>
          <a:p>
            <a:pPr indent="0" lvl="0" marL="0" marR="0" rtl="0" algn="l">
              <a:lnSpc>
                <a:spcPct val="140004"/>
              </a:lnSpc>
              <a:spcBef>
                <a:spcPts val="0"/>
              </a:spcBef>
              <a:spcAft>
                <a:spcPts val="0"/>
              </a:spcAft>
              <a:buNone/>
            </a:pPr>
            <a:r>
              <a:rPr b="1" lang="en-US" sz="7399">
                <a:solidFill>
                  <a:schemeClr val="dk1"/>
                </a:solidFill>
                <a:latin typeface="Halant"/>
                <a:ea typeface="Halant"/>
                <a:cs typeface="Halant"/>
                <a:sym typeface="Halant"/>
              </a:rPr>
              <a:t>The Southwest Group </a:t>
            </a:r>
            <a:endParaRPr sz="300">
              <a:solidFill>
                <a:schemeClr val="dk1"/>
              </a:solidFill>
            </a:endParaRPr>
          </a:p>
        </p:txBody>
      </p:sp>
      <p:sp>
        <p:nvSpPr>
          <p:cNvPr id="116" name="Google Shape;116;p16"/>
          <p:cNvSpPr txBox="1"/>
          <p:nvPr/>
        </p:nvSpPr>
        <p:spPr>
          <a:xfrm>
            <a:off x="2905775" y="3429000"/>
            <a:ext cx="4315500" cy="34170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1200"/>
              </a:spcBef>
              <a:spcAft>
                <a:spcPts val="0"/>
              </a:spcAft>
              <a:buNone/>
            </a:pPr>
            <a:r>
              <a:rPr lang="en-US" sz="1800">
                <a:latin typeface="Inter Black"/>
                <a:ea typeface="Inter Black"/>
                <a:cs typeface="Inter Black"/>
                <a:sym typeface="Inter Black"/>
              </a:rPr>
              <a:t>Major Tribes</a:t>
            </a:r>
            <a:endParaRPr sz="1800">
              <a:latin typeface="Inter Black"/>
              <a:ea typeface="Inter Black"/>
              <a:cs typeface="Inter Black"/>
              <a:sym typeface="Inter Black"/>
            </a:endParaRPr>
          </a:p>
          <a:p>
            <a:pPr indent="0" lvl="0" marL="0" rtl="0" algn="l">
              <a:lnSpc>
                <a:spcPct val="100000"/>
              </a:lnSpc>
              <a:spcBef>
                <a:spcPts val="1200"/>
              </a:spcBef>
              <a:spcAft>
                <a:spcPts val="0"/>
              </a:spcAft>
              <a:buNone/>
            </a:pPr>
            <a:r>
              <a:rPr lang="en-US">
                <a:latin typeface="Inter Black"/>
                <a:ea typeface="Inter Black"/>
                <a:cs typeface="Inter Black"/>
                <a:sym typeface="Inter Black"/>
              </a:rPr>
              <a:t>- Hopi</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rPr lang="en-US">
                <a:latin typeface="Inter Black"/>
                <a:ea typeface="Inter Black"/>
                <a:cs typeface="Inter Black"/>
                <a:sym typeface="Inter Black"/>
              </a:rPr>
              <a:t>- Yuma</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rPr lang="en-US">
                <a:latin typeface="Inter Black"/>
                <a:ea typeface="Inter Black"/>
                <a:cs typeface="Inter Black"/>
                <a:sym typeface="Inter Black"/>
              </a:rPr>
              <a:t>- Apache </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rPr lang="en-US">
                <a:latin typeface="Inter Black"/>
                <a:ea typeface="Inter Black"/>
                <a:cs typeface="Inter Black"/>
                <a:sym typeface="Inter Black"/>
              </a:rPr>
              <a:t>- Pueblo</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rPr lang="en-US">
                <a:latin typeface="Inter Black"/>
                <a:ea typeface="Inter Black"/>
                <a:cs typeface="Inter Black"/>
                <a:sym typeface="Inter Black"/>
              </a:rPr>
              <a:t>- Navajo</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t/>
            </a:r>
            <a:endParaRPr>
              <a:latin typeface="Inter Black"/>
              <a:ea typeface="Inter Black"/>
              <a:cs typeface="Inter Black"/>
              <a:sym typeface="Inter Black"/>
            </a:endParaRPr>
          </a:p>
          <a:p>
            <a:pPr indent="0" lvl="0" marL="0" rtl="0" algn="l">
              <a:lnSpc>
                <a:spcPct val="100000"/>
              </a:lnSpc>
              <a:spcBef>
                <a:spcPts val="1200"/>
              </a:spcBef>
              <a:spcAft>
                <a:spcPts val="1200"/>
              </a:spcAft>
              <a:buNone/>
            </a:pPr>
            <a:r>
              <a:t/>
            </a:r>
            <a:endParaRPr>
              <a:latin typeface="Inter Black"/>
              <a:ea typeface="Inter Black"/>
              <a:cs typeface="Inter Black"/>
              <a:sym typeface="Inter Black"/>
            </a:endParaRPr>
          </a:p>
        </p:txBody>
      </p:sp>
      <p:sp>
        <p:nvSpPr>
          <p:cNvPr id="117" name="Google Shape;117;p16"/>
          <p:cNvSpPr txBox="1"/>
          <p:nvPr/>
        </p:nvSpPr>
        <p:spPr>
          <a:xfrm>
            <a:off x="1187050" y="7402925"/>
            <a:ext cx="3384900" cy="2339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latin typeface="Inter"/>
                <a:ea typeface="Inter"/>
                <a:cs typeface="Inter"/>
                <a:sym typeface="Inter"/>
              </a:rPr>
              <a:t>The Southwest Native Americans lived In deserts, canyons, and mesas. They built adobe houses called pueblos, some of which are still standing today. They were skilled farmers and they raised animals like sheep. The Southwest tribes had unique languages, cultures, and ceremonies that connected them to their land and traditions.</a:t>
            </a:r>
            <a:endParaRPr>
              <a:latin typeface="Inter"/>
              <a:ea typeface="Inter"/>
              <a:cs typeface="Inter"/>
              <a:sym typeface="Inter"/>
            </a:endParaRPr>
          </a:p>
        </p:txBody>
      </p:sp>
      <p:cxnSp>
        <p:nvCxnSpPr>
          <p:cNvPr id="118" name="Google Shape;118;p16"/>
          <p:cNvCxnSpPr/>
          <p:nvPr/>
        </p:nvCxnSpPr>
        <p:spPr>
          <a:xfrm>
            <a:off x="3901475" y="4013750"/>
            <a:ext cx="1164900" cy="2484000"/>
          </a:xfrm>
          <a:prstGeom prst="straightConnector1">
            <a:avLst/>
          </a:prstGeom>
          <a:noFill/>
          <a:ln cap="flat" cmpd="sng" w="28575">
            <a:solidFill>
              <a:schemeClr val="dk1"/>
            </a:solidFill>
            <a:prstDash val="solid"/>
            <a:round/>
            <a:headEnd len="med" w="med" type="none"/>
            <a:tailEnd len="med" w="med" type="triangle"/>
          </a:ln>
        </p:spPr>
      </p:cxnSp>
      <p:graphicFrame>
        <p:nvGraphicFramePr>
          <p:cNvPr id="119" name="Google Shape;119;p16"/>
          <p:cNvGraphicFramePr/>
          <p:nvPr/>
        </p:nvGraphicFramePr>
        <p:xfrm>
          <a:off x="14841063" y="4577175"/>
          <a:ext cx="3000000" cy="3000000"/>
        </p:xfrm>
        <a:graphic>
          <a:graphicData uri="http://schemas.openxmlformats.org/drawingml/2006/table">
            <a:tbl>
              <a:tblPr>
                <a:noFill/>
                <a:tableStyleId>{AF50E8EA-4116-4542-A426-2341ABF25855}</a:tableStyleId>
              </a:tblPr>
              <a:tblGrid>
                <a:gridCol w="1487925"/>
                <a:gridCol w="1790525"/>
              </a:tblGrid>
              <a:tr h="1170500">
                <a:tc>
                  <a:txBody>
                    <a:bodyPr/>
                    <a:lstStyle/>
                    <a:p>
                      <a:pPr indent="0" lvl="0" marL="0" rtl="0" algn="l">
                        <a:spcBef>
                          <a:spcPts val="0"/>
                        </a:spcBef>
                        <a:spcAft>
                          <a:spcPts val="0"/>
                        </a:spcAft>
                        <a:buNone/>
                      </a:pPr>
                      <a:r>
                        <a:rPr b="1" lang="en-US" sz="1600">
                          <a:latin typeface="Inter"/>
                          <a:ea typeface="Inter"/>
                          <a:cs typeface="Inter"/>
                          <a:sym typeface="Inter"/>
                        </a:rPr>
                        <a:t>Housing</a:t>
                      </a:r>
                      <a:endParaRPr b="1" sz="1600">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US" sz="1600">
                          <a:latin typeface="Inter"/>
                          <a:ea typeface="Inter"/>
                          <a:cs typeface="Inter"/>
                          <a:sym typeface="Inter"/>
                        </a:rPr>
                        <a:t>Adobe pueblos, hogans, huts</a:t>
                      </a:r>
                      <a:endParaRPr sz="16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1170500">
                <a:tc>
                  <a:txBody>
                    <a:bodyPr/>
                    <a:lstStyle/>
                    <a:p>
                      <a:pPr indent="0" lvl="0" marL="0" rtl="0" algn="l">
                        <a:spcBef>
                          <a:spcPts val="0"/>
                        </a:spcBef>
                        <a:spcAft>
                          <a:spcPts val="0"/>
                        </a:spcAft>
                        <a:buNone/>
                      </a:pPr>
                      <a:r>
                        <a:rPr b="1" lang="en-US" sz="1600">
                          <a:latin typeface="Inter"/>
                          <a:ea typeface="Inter"/>
                          <a:cs typeface="Inter"/>
                          <a:sym typeface="Inter"/>
                        </a:rPr>
                        <a:t>Goods Traded</a:t>
                      </a:r>
                      <a:endParaRPr b="1" sz="1600">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US" sz="1600">
                          <a:latin typeface="Inter"/>
                          <a:ea typeface="Inter"/>
                          <a:cs typeface="Inter"/>
                          <a:sym typeface="Inter"/>
                        </a:rPr>
                        <a:t>Blankets, jewelry, pottery </a:t>
                      </a:r>
                      <a:endParaRPr sz="16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1170500">
                <a:tc>
                  <a:txBody>
                    <a:bodyPr/>
                    <a:lstStyle/>
                    <a:p>
                      <a:pPr indent="0" lvl="0" marL="0" rtl="0" algn="l">
                        <a:spcBef>
                          <a:spcPts val="0"/>
                        </a:spcBef>
                        <a:spcAft>
                          <a:spcPts val="0"/>
                        </a:spcAft>
                        <a:buNone/>
                      </a:pPr>
                      <a:r>
                        <a:rPr b="1" lang="en-US" sz="1600">
                          <a:latin typeface="Inter"/>
                          <a:ea typeface="Inter"/>
                          <a:cs typeface="Inter"/>
                          <a:sym typeface="Inter"/>
                        </a:rPr>
                        <a:t>Food Supply</a:t>
                      </a:r>
                      <a:endParaRPr b="1" sz="1600">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US" sz="1600">
                          <a:latin typeface="Inter"/>
                          <a:ea typeface="Inter"/>
                          <a:cs typeface="Inter"/>
                          <a:sym typeface="Inter"/>
                        </a:rPr>
                        <a:t>Corn, beans, squash, wild plants, deer, rabbits, birds</a:t>
                      </a:r>
                      <a:endParaRPr sz="16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1170500">
                <a:tc>
                  <a:txBody>
                    <a:bodyPr/>
                    <a:lstStyle/>
                    <a:p>
                      <a:pPr indent="0" lvl="0" marL="0" rtl="0" algn="l">
                        <a:spcBef>
                          <a:spcPts val="0"/>
                        </a:spcBef>
                        <a:spcAft>
                          <a:spcPts val="0"/>
                        </a:spcAft>
                        <a:buNone/>
                      </a:pPr>
                      <a:r>
                        <a:rPr b="1" lang="en-US" sz="1600">
                          <a:latin typeface="Inter"/>
                          <a:ea typeface="Inter"/>
                          <a:cs typeface="Inter"/>
                          <a:sym typeface="Inter"/>
                        </a:rPr>
                        <a:t>Clothing</a:t>
                      </a:r>
                      <a:endParaRPr b="1" sz="1600">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US" sz="1600">
                          <a:latin typeface="Inter"/>
                          <a:ea typeface="Inter"/>
                          <a:cs typeface="Inter"/>
                          <a:sym typeface="Inter"/>
                        </a:rPr>
                        <a:t>Wool dresses, animal hides, moccasins </a:t>
                      </a:r>
                      <a:endParaRPr sz="16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pic>
        <p:nvPicPr>
          <p:cNvPr id="124" name="Google Shape;124;p17"/>
          <p:cNvPicPr preferRelativeResize="0"/>
          <p:nvPr/>
        </p:nvPicPr>
        <p:blipFill>
          <a:blip r:embed="rId3">
            <a:alphaModFix/>
          </a:blip>
          <a:stretch>
            <a:fillRect/>
          </a:stretch>
        </p:blipFill>
        <p:spPr>
          <a:xfrm>
            <a:off x="2163388" y="1294100"/>
            <a:ext cx="13774525" cy="8797900"/>
          </a:xfrm>
          <a:prstGeom prst="rect">
            <a:avLst/>
          </a:prstGeom>
          <a:noFill/>
          <a:ln>
            <a:noFill/>
          </a:ln>
        </p:spPr>
      </p:pic>
      <p:sp>
        <p:nvSpPr>
          <p:cNvPr id="125" name="Google Shape;125;p17"/>
          <p:cNvSpPr txBox="1"/>
          <p:nvPr/>
        </p:nvSpPr>
        <p:spPr>
          <a:xfrm>
            <a:off x="1122475" y="125750"/>
            <a:ext cx="14602500" cy="1138800"/>
          </a:xfrm>
          <a:prstGeom prst="rect">
            <a:avLst/>
          </a:prstGeom>
          <a:noFill/>
          <a:ln>
            <a:noFill/>
          </a:ln>
        </p:spPr>
        <p:txBody>
          <a:bodyPr anchorCtr="0" anchor="t" bIns="0" lIns="0" spcFirstLastPara="1" rIns="0" wrap="square" tIns="0">
            <a:spAutoFit/>
          </a:bodyPr>
          <a:lstStyle/>
          <a:p>
            <a:pPr indent="0" lvl="0" marL="0" marR="0" rtl="0" algn="l">
              <a:lnSpc>
                <a:spcPct val="140004"/>
              </a:lnSpc>
              <a:spcBef>
                <a:spcPts val="0"/>
              </a:spcBef>
              <a:spcAft>
                <a:spcPts val="0"/>
              </a:spcAft>
              <a:buNone/>
            </a:pPr>
            <a:r>
              <a:rPr b="1" lang="en-US" sz="7399">
                <a:solidFill>
                  <a:schemeClr val="dk1"/>
                </a:solidFill>
                <a:latin typeface="Halant"/>
                <a:ea typeface="Halant"/>
                <a:cs typeface="Halant"/>
                <a:sym typeface="Halant"/>
              </a:rPr>
              <a:t>The Southeast Group</a:t>
            </a:r>
            <a:endParaRPr sz="300">
              <a:solidFill>
                <a:schemeClr val="dk1"/>
              </a:solidFill>
            </a:endParaRPr>
          </a:p>
        </p:txBody>
      </p:sp>
      <p:sp>
        <p:nvSpPr>
          <p:cNvPr id="126" name="Google Shape;126;p17"/>
          <p:cNvSpPr txBox="1"/>
          <p:nvPr/>
        </p:nvSpPr>
        <p:spPr>
          <a:xfrm>
            <a:off x="7368625" y="3948250"/>
            <a:ext cx="4315500" cy="4155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1200"/>
              </a:spcBef>
              <a:spcAft>
                <a:spcPts val="0"/>
              </a:spcAft>
              <a:buNone/>
            </a:pPr>
            <a:r>
              <a:rPr lang="en-US" sz="1800">
                <a:latin typeface="Inter Black"/>
                <a:ea typeface="Inter Black"/>
                <a:cs typeface="Inter Black"/>
                <a:sym typeface="Inter Black"/>
              </a:rPr>
              <a:t>Major Tribes</a:t>
            </a:r>
            <a:endParaRPr sz="1800">
              <a:latin typeface="Inter Black"/>
              <a:ea typeface="Inter Black"/>
              <a:cs typeface="Inter Black"/>
              <a:sym typeface="Inter Black"/>
            </a:endParaRPr>
          </a:p>
          <a:p>
            <a:pPr indent="0" lvl="0" marL="0" rtl="0" algn="l">
              <a:lnSpc>
                <a:spcPct val="100000"/>
              </a:lnSpc>
              <a:spcBef>
                <a:spcPts val="1200"/>
              </a:spcBef>
              <a:spcAft>
                <a:spcPts val="0"/>
              </a:spcAft>
              <a:buNone/>
            </a:pPr>
            <a:r>
              <a:rPr lang="en-US">
                <a:latin typeface="Inter Black"/>
                <a:ea typeface="Inter Black"/>
                <a:cs typeface="Inter Black"/>
                <a:sym typeface="Inter Black"/>
              </a:rPr>
              <a:t>- Seminole</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rPr lang="en-US">
                <a:latin typeface="Inter Black"/>
                <a:ea typeface="Inter Black"/>
                <a:cs typeface="Inter Black"/>
                <a:sym typeface="Inter Black"/>
              </a:rPr>
              <a:t>- Choctaw</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rPr lang="en-US">
                <a:latin typeface="Inter Black"/>
                <a:ea typeface="Inter Black"/>
                <a:cs typeface="Inter Black"/>
                <a:sym typeface="Inter Black"/>
              </a:rPr>
              <a:t>- Chickasaw</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rPr lang="en-US">
                <a:latin typeface="Inter Black"/>
                <a:ea typeface="Inter Black"/>
                <a:cs typeface="Inter Black"/>
                <a:sym typeface="Inter Black"/>
              </a:rPr>
              <a:t>- Cherokee</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rPr lang="en-US">
                <a:latin typeface="Inter Black"/>
                <a:ea typeface="Inter Black"/>
                <a:cs typeface="Inter Black"/>
                <a:sym typeface="Inter Black"/>
              </a:rPr>
              <a:t>- Creek</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rPr lang="en-US">
                <a:latin typeface="Inter Black"/>
                <a:ea typeface="Inter Black"/>
                <a:cs typeface="Inter Black"/>
                <a:sym typeface="Inter Black"/>
              </a:rPr>
              <a:t>- Atakapa</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t/>
            </a:r>
            <a:endParaRPr>
              <a:latin typeface="Inter Black"/>
              <a:ea typeface="Inter Black"/>
              <a:cs typeface="Inter Black"/>
              <a:sym typeface="Inter Black"/>
            </a:endParaRPr>
          </a:p>
          <a:p>
            <a:pPr indent="0" lvl="0" marL="0" rtl="0" algn="l">
              <a:lnSpc>
                <a:spcPct val="100000"/>
              </a:lnSpc>
              <a:spcBef>
                <a:spcPts val="1200"/>
              </a:spcBef>
              <a:spcAft>
                <a:spcPts val="1200"/>
              </a:spcAft>
              <a:buNone/>
            </a:pPr>
            <a:r>
              <a:t/>
            </a:r>
            <a:endParaRPr>
              <a:latin typeface="Inter Black"/>
              <a:ea typeface="Inter Black"/>
              <a:cs typeface="Inter Black"/>
              <a:sym typeface="Inter Black"/>
            </a:endParaRPr>
          </a:p>
        </p:txBody>
      </p:sp>
      <p:sp>
        <p:nvSpPr>
          <p:cNvPr id="127" name="Google Shape;127;p17"/>
          <p:cNvSpPr txBox="1"/>
          <p:nvPr/>
        </p:nvSpPr>
        <p:spPr>
          <a:xfrm>
            <a:off x="1187050" y="7402925"/>
            <a:ext cx="3384900" cy="24936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1200"/>
              </a:spcBef>
              <a:spcAft>
                <a:spcPts val="0"/>
              </a:spcAft>
              <a:buClr>
                <a:schemeClr val="dk1"/>
              </a:buClr>
              <a:buSzPts val="1100"/>
              <a:buFont typeface="Arial"/>
              <a:buNone/>
            </a:pPr>
            <a:r>
              <a:rPr lang="en-US">
                <a:latin typeface="Inter"/>
                <a:ea typeface="Inter"/>
                <a:cs typeface="Inter"/>
                <a:sym typeface="Inter"/>
              </a:rPr>
              <a:t>In the Southeast, tribes like the Cherokee and Creek lived in forests, building homes like wigwams and later log cabins. Skilled farmers, they grew crops and had rich traditions in storytelling, music, and art. Each tribe had its language and unique ways of life that were closely related to the natural world around them.</a:t>
            </a:r>
            <a:endParaRPr>
              <a:latin typeface="Inter"/>
              <a:ea typeface="Inter"/>
              <a:cs typeface="Inter"/>
              <a:sym typeface="Inter"/>
            </a:endParaRPr>
          </a:p>
          <a:p>
            <a:pPr indent="0" lvl="0" marL="0" rtl="0" algn="l">
              <a:spcBef>
                <a:spcPts val="1200"/>
              </a:spcBef>
              <a:spcAft>
                <a:spcPts val="0"/>
              </a:spcAft>
              <a:buNone/>
            </a:pPr>
            <a:r>
              <a:t/>
            </a:r>
            <a:endParaRPr>
              <a:latin typeface="Inter"/>
              <a:ea typeface="Inter"/>
              <a:cs typeface="Inter"/>
              <a:sym typeface="Inter"/>
            </a:endParaRPr>
          </a:p>
        </p:txBody>
      </p:sp>
      <p:cxnSp>
        <p:nvCxnSpPr>
          <p:cNvPr id="128" name="Google Shape;128;p17"/>
          <p:cNvCxnSpPr/>
          <p:nvPr/>
        </p:nvCxnSpPr>
        <p:spPr>
          <a:xfrm>
            <a:off x="8827450" y="4378650"/>
            <a:ext cx="1164900" cy="2484000"/>
          </a:xfrm>
          <a:prstGeom prst="straightConnector1">
            <a:avLst/>
          </a:prstGeom>
          <a:noFill/>
          <a:ln cap="flat" cmpd="sng" w="28575">
            <a:solidFill>
              <a:schemeClr val="dk1"/>
            </a:solidFill>
            <a:prstDash val="solid"/>
            <a:round/>
            <a:headEnd len="med" w="med" type="none"/>
            <a:tailEnd len="med" w="med" type="triangle"/>
          </a:ln>
        </p:spPr>
      </p:cxnSp>
      <p:graphicFrame>
        <p:nvGraphicFramePr>
          <p:cNvPr id="129" name="Google Shape;129;p17"/>
          <p:cNvGraphicFramePr/>
          <p:nvPr/>
        </p:nvGraphicFramePr>
        <p:xfrm>
          <a:off x="14841063" y="4577175"/>
          <a:ext cx="3000000" cy="3000000"/>
        </p:xfrm>
        <a:graphic>
          <a:graphicData uri="http://schemas.openxmlformats.org/drawingml/2006/table">
            <a:tbl>
              <a:tblPr>
                <a:noFill/>
                <a:tableStyleId>{AF50E8EA-4116-4542-A426-2341ABF25855}</a:tableStyleId>
              </a:tblPr>
              <a:tblGrid>
                <a:gridCol w="1487925"/>
                <a:gridCol w="1790525"/>
              </a:tblGrid>
              <a:tr h="1170500">
                <a:tc>
                  <a:txBody>
                    <a:bodyPr/>
                    <a:lstStyle/>
                    <a:p>
                      <a:pPr indent="0" lvl="0" marL="0" rtl="0" algn="l">
                        <a:spcBef>
                          <a:spcPts val="0"/>
                        </a:spcBef>
                        <a:spcAft>
                          <a:spcPts val="0"/>
                        </a:spcAft>
                        <a:buNone/>
                      </a:pPr>
                      <a:r>
                        <a:rPr b="1" lang="en-US" sz="1600">
                          <a:latin typeface="Inter"/>
                          <a:ea typeface="Inter"/>
                          <a:cs typeface="Inter"/>
                          <a:sym typeface="Inter"/>
                        </a:rPr>
                        <a:t>Housing</a:t>
                      </a:r>
                      <a:endParaRPr b="1" sz="1600">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US" sz="1600">
                          <a:latin typeface="Inter"/>
                          <a:ea typeface="Inter"/>
                          <a:cs typeface="Inter"/>
                          <a:sym typeface="Inter"/>
                        </a:rPr>
                        <a:t>Wattle and Daub houses, chickees </a:t>
                      </a:r>
                      <a:endParaRPr sz="16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1170500">
                <a:tc>
                  <a:txBody>
                    <a:bodyPr/>
                    <a:lstStyle/>
                    <a:p>
                      <a:pPr indent="0" lvl="0" marL="0" rtl="0" algn="l">
                        <a:spcBef>
                          <a:spcPts val="0"/>
                        </a:spcBef>
                        <a:spcAft>
                          <a:spcPts val="0"/>
                        </a:spcAft>
                        <a:buNone/>
                      </a:pPr>
                      <a:r>
                        <a:rPr b="1" lang="en-US" sz="1600">
                          <a:latin typeface="Inter"/>
                          <a:ea typeface="Inter"/>
                          <a:cs typeface="Inter"/>
                          <a:sym typeface="Inter"/>
                        </a:rPr>
                        <a:t>Goods Traded</a:t>
                      </a:r>
                      <a:endParaRPr b="1" sz="1600">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US" sz="1600">
                          <a:latin typeface="Inter"/>
                          <a:ea typeface="Inter"/>
                          <a:cs typeface="Inter"/>
                          <a:sym typeface="Inter"/>
                        </a:rPr>
                        <a:t>Tools, cooper, shells, beads</a:t>
                      </a:r>
                      <a:endParaRPr sz="16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1170500">
                <a:tc>
                  <a:txBody>
                    <a:bodyPr/>
                    <a:lstStyle/>
                    <a:p>
                      <a:pPr indent="0" lvl="0" marL="0" rtl="0" algn="l">
                        <a:spcBef>
                          <a:spcPts val="0"/>
                        </a:spcBef>
                        <a:spcAft>
                          <a:spcPts val="0"/>
                        </a:spcAft>
                        <a:buNone/>
                      </a:pPr>
                      <a:r>
                        <a:rPr b="1" lang="en-US" sz="1600">
                          <a:latin typeface="Inter"/>
                          <a:ea typeface="Inter"/>
                          <a:cs typeface="Inter"/>
                          <a:sym typeface="Inter"/>
                        </a:rPr>
                        <a:t>Food Supply</a:t>
                      </a:r>
                      <a:endParaRPr b="1" sz="1600">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US" sz="1600">
                          <a:latin typeface="Inter"/>
                          <a:ea typeface="Inter"/>
                          <a:cs typeface="Inter"/>
                          <a:sym typeface="Inter"/>
                        </a:rPr>
                        <a:t>Corn, beans, squash, turkey, rabbits, seafood, plants</a:t>
                      </a:r>
                      <a:endParaRPr sz="16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1170500">
                <a:tc>
                  <a:txBody>
                    <a:bodyPr/>
                    <a:lstStyle/>
                    <a:p>
                      <a:pPr indent="0" lvl="0" marL="0" rtl="0" algn="l">
                        <a:spcBef>
                          <a:spcPts val="0"/>
                        </a:spcBef>
                        <a:spcAft>
                          <a:spcPts val="0"/>
                        </a:spcAft>
                        <a:buNone/>
                      </a:pPr>
                      <a:r>
                        <a:rPr b="1" lang="en-US" sz="1600">
                          <a:latin typeface="Inter"/>
                          <a:ea typeface="Inter"/>
                          <a:cs typeface="Inter"/>
                          <a:sym typeface="Inter"/>
                        </a:rPr>
                        <a:t>Clothing</a:t>
                      </a:r>
                      <a:endParaRPr b="1" sz="1600">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US" sz="1600">
                          <a:latin typeface="Inter"/>
                          <a:ea typeface="Inter"/>
                          <a:cs typeface="Inter"/>
                          <a:sym typeface="Inter"/>
                        </a:rPr>
                        <a:t>Deer skin clothing, furs</a:t>
                      </a:r>
                      <a:endParaRPr sz="16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pic>
        <p:nvPicPr>
          <p:cNvPr id="134" name="Google Shape;134;p18"/>
          <p:cNvPicPr preferRelativeResize="0"/>
          <p:nvPr/>
        </p:nvPicPr>
        <p:blipFill>
          <a:blip r:embed="rId3">
            <a:alphaModFix/>
          </a:blip>
          <a:stretch>
            <a:fillRect/>
          </a:stretch>
        </p:blipFill>
        <p:spPr>
          <a:xfrm>
            <a:off x="2134700" y="1264550"/>
            <a:ext cx="13831900" cy="8727726"/>
          </a:xfrm>
          <a:prstGeom prst="rect">
            <a:avLst/>
          </a:prstGeom>
          <a:noFill/>
          <a:ln>
            <a:noFill/>
          </a:ln>
        </p:spPr>
      </p:pic>
      <p:sp>
        <p:nvSpPr>
          <p:cNvPr id="135" name="Google Shape;135;p18"/>
          <p:cNvSpPr txBox="1"/>
          <p:nvPr/>
        </p:nvSpPr>
        <p:spPr>
          <a:xfrm>
            <a:off x="1122475" y="125750"/>
            <a:ext cx="14602500" cy="1138800"/>
          </a:xfrm>
          <a:prstGeom prst="rect">
            <a:avLst/>
          </a:prstGeom>
          <a:noFill/>
          <a:ln>
            <a:noFill/>
          </a:ln>
        </p:spPr>
        <p:txBody>
          <a:bodyPr anchorCtr="0" anchor="t" bIns="0" lIns="0" spcFirstLastPara="1" rIns="0" wrap="square" tIns="0">
            <a:spAutoFit/>
          </a:bodyPr>
          <a:lstStyle/>
          <a:p>
            <a:pPr indent="0" lvl="0" marL="0" marR="0" rtl="0" algn="l">
              <a:lnSpc>
                <a:spcPct val="140004"/>
              </a:lnSpc>
              <a:spcBef>
                <a:spcPts val="0"/>
              </a:spcBef>
              <a:spcAft>
                <a:spcPts val="0"/>
              </a:spcAft>
              <a:buNone/>
            </a:pPr>
            <a:r>
              <a:rPr b="1" lang="en-US" sz="7399">
                <a:solidFill>
                  <a:schemeClr val="dk1"/>
                </a:solidFill>
                <a:latin typeface="Halant"/>
                <a:ea typeface="Halant"/>
                <a:cs typeface="Halant"/>
                <a:sym typeface="Halant"/>
              </a:rPr>
              <a:t>The Eastern Woodlands Group</a:t>
            </a:r>
            <a:endParaRPr sz="300">
              <a:solidFill>
                <a:schemeClr val="dk1"/>
              </a:solidFill>
            </a:endParaRPr>
          </a:p>
        </p:txBody>
      </p:sp>
      <p:sp>
        <p:nvSpPr>
          <p:cNvPr id="136" name="Google Shape;136;p18"/>
          <p:cNvSpPr txBox="1"/>
          <p:nvPr/>
        </p:nvSpPr>
        <p:spPr>
          <a:xfrm>
            <a:off x="7368625" y="3948250"/>
            <a:ext cx="4315500" cy="4525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1200"/>
              </a:spcBef>
              <a:spcAft>
                <a:spcPts val="0"/>
              </a:spcAft>
              <a:buNone/>
            </a:pPr>
            <a:r>
              <a:rPr lang="en-US" sz="1800">
                <a:latin typeface="Inter Black"/>
                <a:ea typeface="Inter Black"/>
                <a:cs typeface="Inter Black"/>
                <a:sym typeface="Inter Black"/>
              </a:rPr>
              <a:t>Major Tribes</a:t>
            </a:r>
            <a:endParaRPr sz="1800">
              <a:latin typeface="Inter Black"/>
              <a:ea typeface="Inter Black"/>
              <a:cs typeface="Inter Black"/>
              <a:sym typeface="Inter Black"/>
            </a:endParaRPr>
          </a:p>
          <a:p>
            <a:pPr indent="0" lvl="0" marL="0" rtl="0" algn="l">
              <a:lnSpc>
                <a:spcPct val="100000"/>
              </a:lnSpc>
              <a:spcBef>
                <a:spcPts val="1200"/>
              </a:spcBef>
              <a:spcAft>
                <a:spcPts val="0"/>
              </a:spcAft>
              <a:buNone/>
            </a:pPr>
            <a:r>
              <a:rPr lang="en-US">
                <a:latin typeface="Inter Black"/>
                <a:ea typeface="Inter Black"/>
                <a:cs typeface="Inter Black"/>
                <a:sym typeface="Inter Black"/>
              </a:rPr>
              <a:t>- Iroquois</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rPr lang="en-US">
                <a:latin typeface="Inter Black"/>
                <a:ea typeface="Inter Black"/>
                <a:cs typeface="Inter Black"/>
                <a:sym typeface="Inter Black"/>
              </a:rPr>
              <a:t>- Wampanoag</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rPr lang="en-US">
                <a:latin typeface="Inter Black"/>
                <a:ea typeface="Inter Black"/>
                <a:cs typeface="Inter Black"/>
                <a:sym typeface="Inter Black"/>
              </a:rPr>
              <a:t>- Huron</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rPr lang="en-US">
                <a:latin typeface="Inter Black"/>
                <a:ea typeface="Inter Black"/>
                <a:cs typeface="Inter Black"/>
                <a:sym typeface="Inter Black"/>
              </a:rPr>
              <a:t>- Algonquin</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rPr lang="en-US">
                <a:latin typeface="Inter Black"/>
                <a:ea typeface="Inter Black"/>
                <a:cs typeface="Inter Black"/>
                <a:sym typeface="Inter Black"/>
              </a:rPr>
              <a:t>- Pequot </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rPr lang="en-US">
                <a:latin typeface="Inter Black"/>
                <a:ea typeface="Inter Black"/>
                <a:cs typeface="Inter Black"/>
                <a:sym typeface="Inter Black"/>
              </a:rPr>
              <a:t>- Shawnee</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t/>
            </a:r>
            <a:endParaRPr>
              <a:latin typeface="Inter Black"/>
              <a:ea typeface="Inter Black"/>
              <a:cs typeface="Inter Black"/>
              <a:sym typeface="Inter Black"/>
            </a:endParaRPr>
          </a:p>
          <a:p>
            <a:pPr indent="0" lvl="0" marL="0" rtl="0" algn="l">
              <a:lnSpc>
                <a:spcPct val="100000"/>
              </a:lnSpc>
              <a:spcBef>
                <a:spcPts val="1200"/>
              </a:spcBef>
              <a:spcAft>
                <a:spcPts val="1200"/>
              </a:spcAft>
              <a:buNone/>
            </a:pPr>
            <a:r>
              <a:t/>
            </a:r>
            <a:endParaRPr>
              <a:latin typeface="Inter Black"/>
              <a:ea typeface="Inter Black"/>
              <a:cs typeface="Inter Black"/>
              <a:sym typeface="Inter Black"/>
            </a:endParaRPr>
          </a:p>
        </p:txBody>
      </p:sp>
      <p:sp>
        <p:nvSpPr>
          <p:cNvPr id="137" name="Google Shape;137;p18"/>
          <p:cNvSpPr txBox="1"/>
          <p:nvPr/>
        </p:nvSpPr>
        <p:spPr>
          <a:xfrm>
            <a:off x="1187050" y="7402925"/>
            <a:ext cx="3384900" cy="27090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1200"/>
              </a:spcBef>
              <a:spcAft>
                <a:spcPts val="0"/>
              </a:spcAft>
              <a:buNone/>
            </a:pPr>
            <a:r>
              <a:rPr lang="en-US">
                <a:latin typeface="Inter"/>
                <a:ea typeface="Inter"/>
                <a:cs typeface="Inter"/>
                <a:sym typeface="Inter"/>
              </a:rPr>
              <a:t>In the Eastern Woodlands, tribes like the Iroquois and Algonquian lived in forests, built longhouses, and were skilled hunters and farmers. They grew crops, had rich cultures with ceremonies and crafts, and some tribes, like the Iroquois, formed a Confederacy for peace. Each tribe had its language and traditions connected to nature.</a:t>
            </a:r>
            <a:endParaRPr>
              <a:latin typeface="Inter"/>
              <a:ea typeface="Inter"/>
              <a:cs typeface="Inter"/>
              <a:sym typeface="Inter"/>
            </a:endParaRPr>
          </a:p>
          <a:p>
            <a:pPr indent="0" lvl="0" marL="0" rtl="0" algn="l">
              <a:spcBef>
                <a:spcPts val="1200"/>
              </a:spcBef>
              <a:spcAft>
                <a:spcPts val="0"/>
              </a:spcAft>
              <a:buNone/>
            </a:pPr>
            <a:r>
              <a:t/>
            </a:r>
            <a:endParaRPr>
              <a:latin typeface="Inter"/>
              <a:ea typeface="Inter"/>
              <a:cs typeface="Inter"/>
              <a:sym typeface="Inter"/>
            </a:endParaRPr>
          </a:p>
        </p:txBody>
      </p:sp>
      <p:cxnSp>
        <p:nvCxnSpPr>
          <p:cNvPr id="138" name="Google Shape;138;p18"/>
          <p:cNvCxnSpPr/>
          <p:nvPr/>
        </p:nvCxnSpPr>
        <p:spPr>
          <a:xfrm flipH="1" rot="10800000">
            <a:off x="8827375" y="4041850"/>
            <a:ext cx="1080600" cy="336900"/>
          </a:xfrm>
          <a:prstGeom prst="straightConnector1">
            <a:avLst/>
          </a:prstGeom>
          <a:noFill/>
          <a:ln cap="flat" cmpd="sng" w="28575">
            <a:solidFill>
              <a:schemeClr val="dk1"/>
            </a:solidFill>
            <a:prstDash val="solid"/>
            <a:round/>
            <a:headEnd len="med" w="med" type="none"/>
            <a:tailEnd len="med" w="med" type="triangle"/>
          </a:ln>
        </p:spPr>
      </p:cxnSp>
      <p:graphicFrame>
        <p:nvGraphicFramePr>
          <p:cNvPr id="139" name="Google Shape;139;p18"/>
          <p:cNvGraphicFramePr/>
          <p:nvPr/>
        </p:nvGraphicFramePr>
        <p:xfrm>
          <a:off x="14841063" y="4577175"/>
          <a:ext cx="3000000" cy="3000000"/>
        </p:xfrm>
        <a:graphic>
          <a:graphicData uri="http://schemas.openxmlformats.org/drawingml/2006/table">
            <a:tbl>
              <a:tblPr>
                <a:noFill/>
                <a:tableStyleId>{AF50E8EA-4116-4542-A426-2341ABF25855}</a:tableStyleId>
              </a:tblPr>
              <a:tblGrid>
                <a:gridCol w="1487925"/>
                <a:gridCol w="1790525"/>
              </a:tblGrid>
              <a:tr h="1170500">
                <a:tc>
                  <a:txBody>
                    <a:bodyPr/>
                    <a:lstStyle/>
                    <a:p>
                      <a:pPr indent="0" lvl="0" marL="0" rtl="0" algn="l">
                        <a:spcBef>
                          <a:spcPts val="0"/>
                        </a:spcBef>
                        <a:spcAft>
                          <a:spcPts val="0"/>
                        </a:spcAft>
                        <a:buNone/>
                      </a:pPr>
                      <a:r>
                        <a:rPr b="1" lang="en-US" sz="1600">
                          <a:latin typeface="Inter"/>
                          <a:ea typeface="Inter"/>
                          <a:cs typeface="Inter"/>
                          <a:sym typeface="Inter"/>
                        </a:rPr>
                        <a:t>Housing</a:t>
                      </a:r>
                      <a:endParaRPr b="1" sz="1600">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US" sz="1600">
                          <a:latin typeface="Inter"/>
                          <a:ea typeface="Inter"/>
                          <a:cs typeface="Inter"/>
                          <a:sym typeface="Inter"/>
                        </a:rPr>
                        <a:t>Longhouses, wigwams</a:t>
                      </a:r>
                      <a:endParaRPr sz="16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1170500">
                <a:tc>
                  <a:txBody>
                    <a:bodyPr/>
                    <a:lstStyle/>
                    <a:p>
                      <a:pPr indent="0" lvl="0" marL="0" rtl="0" algn="l">
                        <a:spcBef>
                          <a:spcPts val="0"/>
                        </a:spcBef>
                        <a:spcAft>
                          <a:spcPts val="0"/>
                        </a:spcAft>
                        <a:buNone/>
                      </a:pPr>
                      <a:r>
                        <a:rPr b="1" lang="en-US" sz="1600">
                          <a:latin typeface="Inter"/>
                          <a:ea typeface="Inter"/>
                          <a:cs typeface="Inter"/>
                          <a:sym typeface="Inter"/>
                        </a:rPr>
                        <a:t>Goods Traded</a:t>
                      </a:r>
                      <a:endParaRPr b="1" sz="1600">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US" sz="1600">
                          <a:latin typeface="Inter"/>
                          <a:ea typeface="Inter"/>
                          <a:cs typeface="Inter"/>
                          <a:sym typeface="Inter"/>
                        </a:rPr>
                        <a:t>Tools, wampum, cooper, stone tools </a:t>
                      </a:r>
                      <a:endParaRPr sz="16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1170500">
                <a:tc>
                  <a:txBody>
                    <a:bodyPr/>
                    <a:lstStyle/>
                    <a:p>
                      <a:pPr indent="0" lvl="0" marL="0" rtl="0" algn="l">
                        <a:spcBef>
                          <a:spcPts val="0"/>
                        </a:spcBef>
                        <a:spcAft>
                          <a:spcPts val="0"/>
                        </a:spcAft>
                        <a:buNone/>
                      </a:pPr>
                      <a:r>
                        <a:rPr b="1" lang="en-US" sz="1600">
                          <a:latin typeface="Inter"/>
                          <a:ea typeface="Inter"/>
                          <a:cs typeface="Inter"/>
                          <a:sym typeface="Inter"/>
                        </a:rPr>
                        <a:t>Food Supply</a:t>
                      </a:r>
                      <a:endParaRPr b="1" sz="1600">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US" sz="1600">
                          <a:latin typeface="Inter"/>
                          <a:ea typeface="Inter"/>
                          <a:cs typeface="Inter"/>
                          <a:sym typeface="Inter"/>
                        </a:rPr>
                        <a:t>Corn, beans, squash, beaver, elk, deer, turkey</a:t>
                      </a:r>
                      <a:endParaRPr sz="16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1170500">
                <a:tc>
                  <a:txBody>
                    <a:bodyPr/>
                    <a:lstStyle/>
                    <a:p>
                      <a:pPr indent="0" lvl="0" marL="0" rtl="0" algn="l">
                        <a:spcBef>
                          <a:spcPts val="0"/>
                        </a:spcBef>
                        <a:spcAft>
                          <a:spcPts val="0"/>
                        </a:spcAft>
                        <a:buNone/>
                      </a:pPr>
                      <a:r>
                        <a:rPr b="1" lang="en-US" sz="1600">
                          <a:latin typeface="Inter"/>
                          <a:ea typeface="Inter"/>
                          <a:cs typeface="Inter"/>
                          <a:sym typeface="Inter"/>
                        </a:rPr>
                        <a:t>Clothing</a:t>
                      </a:r>
                      <a:endParaRPr b="1" sz="1600">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US" sz="1600">
                          <a:latin typeface="Inter"/>
                          <a:ea typeface="Inter"/>
                          <a:cs typeface="Inter"/>
                          <a:sym typeface="Inter"/>
                        </a:rPr>
                        <a:t>Deer skin clothing, furs</a:t>
                      </a:r>
                      <a:endParaRPr sz="16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pic>
        <p:nvPicPr>
          <p:cNvPr id="144" name="Google Shape;144;p19"/>
          <p:cNvPicPr preferRelativeResize="0"/>
          <p:nvPr/>
        </p:nvPicPr>
        <p:blipFill>
          <a:blip r:embed="rId3">
            <a:alphaModFix/>
          </a:blip>
          <a:stretch>
            <a:fillRect/>
          </a:stretch>
        </p:blipFill>
        <p:spPr>
          <a:xfrm>
            <a:off x="2030700" y="1075100"/>
            <a:ext cx="14080451" cy="9106624"/>
          </a:xfrm>
          <a:prstGeom prst="rect">
            <a:avLst/>
          </a:prstGeom>
          <a:noFill/>
          <a:ln>
            <a:noFill/>
          </a:ln>
        </p:spPr>
      </p:pic>
      <p:sp>
        <p:nvSpPr>
          <p:cNvPr id="145" name="Google Shape;145;p19"/>
          <p:cNvSpPr txBox="1"/>
          <p:nvPr/>
        </p:nvSpPr>
        <p:spPr>
          <a:xfrm>
            <a:off x="1122475" y="125750"/>
            <a:ext cx="14602500" cy="1138800"/>
          </a:xfrm>
          <a:prstGeom prst="rect">
            <a:avLst/>
          </a:prstGeom>
          <a:noFill/>
          <a:ln>
            <a:noFill/>
          </a:ln>
        </p:spPr>
        <p:txBody>
          <a:bodyPr anchorCtr="0" anchor="t" bIns="0" lIns="0" spcFirstLastPara="1" rIns="0" wrap="square" tIns="0">
            <a:spAutoFit/>
          </a:bodyPr>
          <a:lstStyle/>
          <a:p>
            <a:pPr indent="0" lvl="0" marL="0" marR="0" rtl="0" algn="l">
              <a:lnSpc>
                <a:spcPct val="140004"/>
              </a:lnSpc>
              <a:spcBef>
                <a:spcPts val="0"/>
              </a:spcBef>
              <a:spcAft>
                <a:spcPts val="0"/>
              </a:spcAft>
              <a:buNone/>
            </a:pPr>
            <a:r>
              <a:rPr b="1" lang="en-US" sz="7399">
                <a:solidFill>
                  <a:schemeClr val="dk1"/>
                </a:solidFill>
                <a:latin typeface="Halant"/>
                <a:ea typeface="Halant"/>
                <a:cs typeface="Halant"/>
                <a:sym typeface="Halant"/>
              </a:rPr>
              <a:t>The Plains Group</a:t>
            </a:r>
            <a:endParaRPr sz="300">
              <a:solidFill>
                <a:schemeClr val="dk1"/>
              </a:solidFill>
            </a:endParaRPr>
          </a:p>
        </p:txBody>
      </p:sp>
      <p:sp>
        <p:nvSpPr>
          <p:cNvPr id="146" name="Google Shape;146;p19"/>
          <p:cNvSpPr txBox="1"/>
          <p:nvPr/>
        </p:nvSpPr>
        <p:spPr>
          <a:xfrm>
            <a:off x="4309175" y="3225463"/>
            <a:ext cx="4315500" cy="48948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1200"/>
              </a:spcBef>
              <a:spcAft>
                <a:spcPts val="0"/>
              </a:spcAft>
              <a:buNone/>
            </a:pPr>
            <a:r>
              <a:rPr lang="en-US" sz="1800">
                <a:latin typeface="Inter Black"/>
                <a:ea typeface="Inter Black"/>
                <a:cs typeface="Inter Black"/>
                <a:sym typeface="Inter Black"/>
              </a:rPr>
              <a:t>Major Tribes</a:t>
            </a:r>
            <a:endParaRPr sz="1800">
              <a:latin typeface="Inter Black"/>
              <a:ea typeface="Inter Black"/>
              <a:cs typeface="Inter Black"/>
              <a:sym typeface="Inter Black"/>
            </a:endParaRPr>
          </a:p>
          <a:p>
            <a:pPr indent="0" lvl="0" marL="0" rtl="0" algn="l">
              <a:lnSpc>
                <a:spcPct val="100000"/>
              </a:lnSpc>
              <a:spcBef>
                <a:spcPts val="1200"/>
              </a:spcBef>
              <a:spcAft>
                <a:spcPts val="0"/>
              </a:spcAft>
              <a:buNone/>
            </a:pPr>
            <a:r>
              <a:rPr lang="en-US">
                <a:latin typeface="Inter Black"/>
                <a:ea typeface="Inter Black"/>
                <a:cs typeface="Inter Black"/>
                <a:sym typeface="Inter Black"/>
              </a:rPr>
              <a:t>- Sioux</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rPr lang="en-US">
                <a:latin typeface="Inter Black"/>
                <a:ea typeface="Inter Black"/>
                <a:cs typeface="Inter Black"/>
                <a:sym typeface="Inter Black"/>
              </a:rPr>
              <a:t>- Cheyenne</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rPr lang="en-US">
                <a:latin typeface="Inter Black"/>
                <a:ea typeface="Inter Black"/>
                <a:cs typeface="Inter Black"/>
                <a:sym typeface="Inter Black"/>
              </a:rPr>
              <a:t>- Dakota</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rPr lang="en-US">
                <a:latin typeface="Inter Black"/>
                <a:ea typeface="Inter Black"/>
                <a:cs typeface="Inter Black"/>
                <a:sym typeface="Inter Black"/>
              </a:rPr>
              <a:t>- Comanche</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rPr lang="en-US">
                <a:latin typeface="Inter Black"/>
                <a:ea typeface="Inter Black"/>
                <a:cs typeface="Inter Black"/>
                <a:sym typeface="Inter Black"/>
              </a:rPr>
              <a:t>- Arapaho</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rPr lang="en-US">
                <a:latin typeface="Inter Black"/>
                <a:ea typeface="Inter Black"/>
                <a:cs typeface="Inter Black"/>
                <a:sym typeface="Inter Black"/>
              </a:rPr>
              <a:t>- Lakota</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t/>
            </a:r>
            <a:endParaRPr>
              <a:latin typeface="Inter Black"/>
              <a:ea typeface="Inter Black"/>
              <a:cs typeface="Inter Black"/>
              <a:sym typeface="Inter Black"/>
            </a:endParaRPr>
          </a:p>
          <a:p>
            <a:pPr indent="0" lvl="0" marL="0" rtl="0" algn="l">
              <a:lnSpc>
                <a:spcPct val="100000"/>
              </a:lnSpc>
              <a:spcBef>
                <a:spcPts val="1200"/>
              </a:spcBef>
              <a:spcAft>
                <a:spcPts val="0"/>
              </a:spcAft>
              <a:buNone/>
            </a:pPr>
            <a:r>
              <a:t/>
            </a:r>
            <a:endParaRPr>
              <a:latin typeface="Inter Black"/>
              <a:ea typeface="Inter Black"/>
              <a:cs typeface="Inter Black"/>
              <a:sym typeface="Inter Black"/>
            </a:endParaRPr>
          </a:p>
          <a:p>
            <a:pPr indent="0" lvl="0" marL="0" rtl="0" algn="l">
              <a:lnSpc>
                <a:spcPct val="100000"/>
              </a:lnSpc>
              <a:spcBef>
                <a:spcPts val="1200"/>
              </a:spcBef>
              <a:spcAft>
                <a:spcPts val="1200"/>
              </a:spcAft>
              <a:buNone/>
            </a:pPr>
            <a:r>
              <a:t/>
            </a:r>
            <a:endParaRPr>
              <a:latin typeface="Inter Black"/>
              <a:ea typeface="Inter Black"/>
              <a:cs typeface="Inter Black"/>
              <a:sym typeface="Inter Black"/>
            </a:endParaRPr>
          </a:p>
        </p:txBody>
      </p:sp>
      <p:sp>
        <p:nvSpPr>
          <p:cNvPr id="147" name="Google Shape;147;p19"/>
          <p:cNvSpPr txBox="1"/>
          <p:nvPr/>
        </p:nvSpPr>
        <p:spPr>
          <a:xfrm>
            <a:off x="1187050" y="7402925"/>
            <a:ext cx="3384900" cy="27090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1200"/>
              </a:spcBef>
              <a:spcAft>
                <a:spcPts val="0"/>
              </a:spcAft>
              <a:buNone/>
            </a:pPr>
            <a:r>
              <a:rPr lang="en-US">
                <a:latin typeface="Inter"/>
                <a:ea typeface="Inter"/>
                <a:cs typeface="Inter"/>
                <a:sym typeface="Inter"/>
              </a:rPr>
              <a:t>On the Plains, tribes like the Lakota and Cheyenne were nomadic, following buffalo for food, clothing, and shelter. They were skilled horse riders, using them for hunting. Tribes like the Pawnee lived in earth lodges. They had vibrant traditions with dances, ceremonies, and beadwork, and each tribe had its language and customs connected to the vast Plains.</a:t>
            </a:r>
            <a:endParaRPr>
              <a:latin typeface="Inter"/>
              <a:ea typeface="Inter"/>
              <a:cs typeface="Inter"/>
              <a:sym typeface="Inter"/>
            </a:endParaRPr>
          </a:p>
          <a:p>
            <a:pPr indent="0" lvl="0" marL="0" rtl="0" algn="l">
              <a:spcBef>
                <a:spcPts val="1200"/>
              </a:spcBef>
              <a:spcAft>
                <a:spcPts val="0"/>
              </a:spcAft>
              <a:buNone/>
            </a:pPr>
            <a:r>
              <a:t/>
            </a:r>
            <a:endParaRPr>
              <a:latin typeface="Inter"/>
              <a:ea typeface="Inter"/>
              <a:cs typeface="Inter"/>
              <a:sym typeface="Inter"/>
            </a:endParaRPr>
          </a:p>
        </p:txBody>
      </p:sp>
      <p:cxnSp>
        <p:nvCxnSpPr>
          <p:cNvPr id="148" name="Google Shape;148;p19"/>
          <p:cNvCxnSpPr/>
          <p:nvPr/>
        </p:nvCxnSpPr>
        <p:spPr>
          <a:xfrm>
            <a:off x="5781975" y="3705125"/>
            <a:ext cx="1614000" cy="771900"/>
          </a:xfrm>
          <a:prstGeom prst="straightConnector1">
            <a:avLst/>
          </a:prstGeom>
          <a:noFill/>
          <a:ln cap="flat" cmpd="sng" w="28575">
            <a:solidFill>
              <a:schemeClr val="dk1"/>
            </a:solidFill>
            <a:prstDash val="solid"/>
            <a:round/>
            <a:headEnd len="med" w="med" type="none"/>
            <a:tailEnd len="med" w="med" type="triangle"/>
          </a:ln>
        </p:spPr>
      </p:cxnSp>
      <p:graphicFrame>
        <p:nvGraphicFramePr>
          <p:cNvPr id="149" name="Google Shape;149;p19"/>
          <p:cNvGraphicFramePr/>
          <p:nvPr/>
        </p:nvGraphicFramePr>
        <p:xfrm>
          <a:off x="14841063" y="4577175"/>
          <a:ext cx="3000000" cy="3000000"/>
        </p:xfrm>
        <a:graphic>
          <a:graphicData uri="http://schemas.openxmlformats.org/drawingml/2006/table">
            <a:tbl>
              <a:tblPr>
                <a:noFill/>
                <a:tableStyleId>{AF50E8EA-4116-4542-A426-2341ABF25855}</a:tableStyleId>
              </a:tblPr>
              <a:tblGrid>
                <a:gridCol w="1487925"/>
                <a:gridCol w="1790525"/>
              </a:tblGrid>
              <a:tr h="1170500">
                <a:tc>
                  <a:txBody>
                    <a:bodyPr/>
                    <a:lstStyle/>
                    <a:p>
                      <a:pPr indent="0" lvl="0" marL="0" rtl="0" algn="l">
                        <a:spcBef>
                          <a:spcPts val="0"/>
                        </a:spcBef>
                        <a:spcAft>
                          <a:spcPts val="0"/>
                        </a:spcAft>
                        <a:buNone/>
                      </a:pPr>
                      <a:r>
                        <a:rPr b="1" lang="en-US" sz="1600">
                          <a:latin typeface="Inter"/>
                          <a:ea typeface="Inter"/>
                          <a:cs typeface="Inter"/>
                          <a:sym typeface="Inter"/>
                        </a:rPr>
                        <a:t>Housing</a:t>
                      </a:r>
                      <a:endParaRPr b="1" sz="1600">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US" sz="1600">
                          <a:latin typeface="Inter"/>
                          <a:ea typeface="Inter"/>
                          <a:cs typeface="Inter"/>
                          <a:sym typeface="Inter"/>
                        </a:rPr>
                        <a:t>Teepees, earth lodges</a:t>
                      </a:r>
                      <a:endParaRPr sz="16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1170500">
                <a:tc>
                  <a:txBody>
                    <a:bodyPr/>
                    <a:lstStyle/>
                    <a:p>
                      <a:pPr indent="0" lvl="0" marL="0" rtl="0" algn="l">
                        <a:spcBef>
                          <a:spcPts val="0"/>
                        </a:spcBef>
                        <a:spcAft>
                          <a:spcPts val="0"/>
                        </a:spcAft>
                        <a:buNone/>
                      </a:pPr>
                      <a:r>
                        <a:rPr b="1" lang="en-US" sz="1600">
                          <a:latin typeface="Inter"/>
                          <a:ea typeface="Inter"/>
                          <a:cs typeface="Inter"/>
                          <a:sym typeface="Inter"/>
                        </a:rPr>
                        <a:t>Goods Traded</a:t>
                      </a:r>
                      <a:endParaRPr b="1" sz="1600">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US" sz="1600">
                          <a:latin typeface="Inter"/>
                          <a:ea typeface="Inter"/>
                          <a:cs typeface="Inter"/>
                          <a:sym typeface="Inter"/>
                        </a:rPr>
                        <a:t>Buffalo products, </a:t>
                      </a:r>
                      <a:r>
                        <a:rPr lang="en-US" sz="1600">
                          <a:latin typeface="Inter"/>
                          <a:ea typeface="Inter"/>
                          <a:cs typeface="Inter"/>
                          <a:sym typeface="Inter"/>
                        </a:rPr>
                        <a:t>horses</a:t>
                      </a:r>
                      <a:r>
                        <a:rPr lang="en-US" sz="1600">
                          <a:latin typeface="Inter"/>
                          <a:ea typeface="Inter"/>
                          <a:cs typeface="Inter"/>
                          <a:sym typeface="Inter"/>
                        </a:rPr>
                        <a:t>, weapons</a:t>
                      </a:r>
                      <a:endParaRPr sz="16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1170500">
                <a:tc>
                  <a:txBody>
                    <a:bodyPr/>
                    <a:lstStyle/>
                    <a:p>
                      <a:pPr indent="0" lvl="0" marL="0" rtl="0" algn="l">
                        <a:spcBef>
                          <a:spcPts val="0"/>
                        </a:spcBef>
                        <a:spcAft>
                          <a:spcPts val="0"/>
                        </a:spcAft>
                        <a:buNone/>
                      </a:pPr>
                      <a:r>
                        <a:rPr b="1" lang="en-US" sz="1600">
                          <a:latin typeface="Inter"/>
                          <a:ea typeface="Inter"/>
                          <a:cs typeface="Inter"/>
                          <a:sym typeface="Inter"/>
                        </a:rPr>
                        <a:t>Food Supply</a:t>
                      </a:r>
                      <a:endParaRPr b="1" sz="1600">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US" sz="1600">
                          <a:latin typeface="Inter"/>
                          <a:ea typeface="Inter"/>
                          <a:cs typeface="Inter"/>
                          <a:sym typeface="Inter"/>
                        </a:rPr>
                        <a:t>Buffalo, fish, corn, beans, squash, sunflowers </a:t>
                      </a:r>
                      <a:endParaRPr sz="16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1170500">
                <a:tc>
                  <a:txBody>
                    <a:bodyPr/>
                    <a:lstStyle/>
                    <a:p>
                      <a:pPr indent="0" lvl="0" marL="0" rtl="0" algn="l">
                        <a:spcBef>
                          <a:spcPts val="0"/>
                        </a:spcBef>
                        <a:spcAft>
                          <a:spcPts val="0"/>
                        </a:spcAft>
                        <a:buNone/>
                      </a:pPr>
                      <a:r>
                        <a:rPr b="1" lang="en-US" sz="1600">
                          <a:latin typeface="Inter"/>
                          <a:ea typeface="Inter"/>
                          <a:cs typeface="Inter"/>
                          <a:sym typeface="Inter"/>
                        </a:rPr>
                        <a:t>Clothing</a:t>
                      </a:r>
                      <a:endParaRPr b="1" sz="1600">
                        <a:latin typeface="Inter"/>
                        <a:ea typeface="Inter"/>
                        <a:cs typeface="Inter"/>
                        <a:sym typeface="Inter"/>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US" sz="1600">
                          <a:latin typeface="Inter"/>
                          <a:ea typeface="Inter"/>
                          <a:cs typeface="Inter"/>
                          <a:sym typeface="Inter"/>
                        </a:rPr>
                        <a:t>Deer skin, wool, buffalo robes, feather headdresses </a:t>
                      </a:r>
                      <a:endParaRPr sz="16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